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25" r:id="rId2"/>
    <p:sldId id="278" r:id="rId3"/>
    <p:sldId id="284" r:id="rId4"/>
    <p:sldId id="285" r:id="rId5"/>
    <p:sldId id="338" r:id="rId6"/>
    <p:sldId id="286" r:id="rId7"/>
    <p:sldId id="280" r:id="rId8"/>
    <p:sldId id="287" r:id="rId9"/>
    <p:sldId id="289" r:id="rId10"/>
    <p:sldId id="292" r:id="rId11"/>
    <p:sldId id="256" r:id="rId12"/>
    <p:sldId id="277" r:id="rId13"/>
    <p:sldId id="293" r:id="rId14"/>
    <p:sldId id="294" r:id="rId15"/>
    <p:sldId id="326" r:id="rId16"/>
    <p:sldId id="320" r:id="rId17"/>
    <p:sldId id="321" r:id="rId18"/>
    <p:sldId id="323" r:id="rId19"/>
    <p:sldId id="324" r:id="rId20"/>
    <p:sldId id="304" r:id="rId21"/>
    <p:sldId id="305" r:id="rId22"/>
    <p:sldId id="307" r:id="rId23"/>
    <p:sldId id="316" r:id="rId24"/>
    <p:sldId id="314" r:id="rId25"/>
    <p:sldId id="331" r:id="rId26"/>
    <p:sldId id="332" r:id="rId27"/>
    <p:sldId id="312" r:id="rId28"/>
    <p:sldId id="333" r:id="rId29"/>
    <p:sldId id="315" r:id="rId30"/>
    <p:sldId id="334" r:id="rId31"/>
    <p:sldId id="335" r:id="rId32"/>
    <p:sldId id="317" r:id="rId33"/>
    <p:sldId id="336" r:id="rId34"/>
    <p:sldId id="308" r:id="rId35"/>
    <p:sldId id="337" r:id="rId36"/>
    <p:sldId id="339" r:id="rId37"/>
    <p:sldId id="340" r:id="rId38"/>
    <p:sldId id="327" r:id="rId39"/>
    <p:sldId id="328" r:id="rId40"/>
    <p:sldId id="329" r:id="rId41"/>
    <p:sldId id="33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AF7345-42DE-4F34-F5C8-0859CEF798E0}" name="Christian Ungermann Kesting" initials="CK" userId="S::s193891@dtu.dk::ccd609b0-6d4f-46de-9e91-a222099dc1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C48BAF-73F8-444B-8B82-02F7800E3007}" v="1037" dt="2024-01-19T07:52:41.315"/>
    <p1510:client id="{74468D60-3026-08D0-5548-720E1E767280}" v="37" dt="2024-01-18T14:05:38.849"/>
    <p1510:client id="{882ADC76-43E4-4D45-9C1B-87C84749ED55}" v="265" dt="2024-01-19T08:05:11.875"/>
    <p1510:client id="{AE03C324-812D-4C59-8530-EEE0714BCD90}" v="451" dt="2024-01-19T07:44:24.276"/>
    <p1510:client id="{B0503629-CF01-4742-AE35-273665EF66FF}" v="1339" dt="2024-01-19T00:35:50.426"/>
    <p1510:client id="{CF5D1954-6258-1CB6-2DE5-C28EB88615B0}" v="1021" dt="2024-01-18T23:15:51.974"/>
    <p1510:client id="{CF8B4300-EEAD-4481-86B8-9372509D7322}" v="1" dt="2024-01-19T08:39:21.963"/>
    <p1510:client id="{E555AA27-5201-4672-A730-423717180CBC}" v="1117" dt="2024-01-19T00:32:29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AC129-E378-4349-B9A6-4F1580E5ED1A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5B736-F304-47CE-92C2-E4DB7BE92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8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77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79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Christian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62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Christian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06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Christian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8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Christian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8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3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90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5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19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17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98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1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81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73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66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42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69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94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12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59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28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96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96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44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49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01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0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7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Westmann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1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26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7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  <a:endParaRPr lang="en-US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i master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9C44-9DAE-47EA-BF7B-527501938C3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C2E3-A69C-4D5E-9D0D-9F10D106B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6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7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53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  <a:endParaRPr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E9C44-9DAE-47EA-BF7B-527501938C3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FC2E3-A69C-4D5E-9D0D-9F10D106B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6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81" r:id="rId3"/>
    <p:sldLayoutId id="214748368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Video 8" title="Computer servere">
            <a:hlinkClick r:id="" action="ppaction://media"/>
            <a:extLst>
              <a:ext uri="{FF2B5EF4-FFF2-40B4-BE49-F238E27FC236}">
                <a16:creationId xmlns:a16="http://schemas.microsoft.com/office/drawing/2014/main" id="{D5EB3352-A7C1-6EA0-279C-4546C63E8C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Digital Twin</a:t>
            </a:r>
          </a:p>
        </p:txBody>
      </p:sp>
    </p:spTree>
    <p:extLst>
      <p:ext uri="{BB962C8B-B14F-4D97-AF65-F5344CB8AC3E}">
        <p14:creationId xmlns:p14="http://schemas.microsoft.com/office/powerpoint/2010/main" val="38280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A6032A3B-F368-7932-C737-E1E66050E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" stA="0" endPos="70000" dir="5400000" sy="-100000" algn="bl" rotWithShape="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7C0869-5B9F-D76B-2E3B-DA7B5CAD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278" y="2766218"/>
            <a:ext cx="10515600" cy="1325563"/>
          </a:xfrm>
          <a:effectLst/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Outflow over Power</a:t>
            </a:r>
          </a:p>
        </p:txBody>
      </p:sp>
      <p:pic>
        <p:nvPicPr>
          <p:cNvPr id="18" name="Pladsholder til indhold 17" descr="Et billede, der indeholder tekst, Kurve, diagram, linje/række&#10;&#10;Beskrivelsen er genereret automatisk">
            <a:extLst>
              <a:ext uri="{FF2B5EF4-FFF2-40B4-BE49-F238E27FC236}">
                <a16:creationId xmlns:a16="http://schemas.microsoft.com/office/drawing/2014/main" id="{8CAAC00D-01D4-3159-8120-EAE9A18110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13122" y="1409693"/>
            <a:ext cx="5882422" cy="3534362"/>
          </a:xfrm>
        </p:spPr>
      </p:pic>
      <p:pic>
        <p:nvPicPr>
          <p:cNvPr id="21" name="Pladsholder til indhold 20" descr="Et billede, der indeholder tekst, diagram, Kurve, linje/række&#10;&#10;Beskrivelsen er genereret automatisk">
            <a:extLst>
              <a:ext uri="{FF2B5EF4-FFF2-40B4-BE49-F238E27FC236}">
                <a16:creationId xmlns:a16="http://schemas.microsoft.com/office/drawing/2014/main" id="{F64FE737-C50D-A923-F0D6-35F5431D87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6096000" y="1409693"/>
            <a:ext cx="5882422" cy="3534362"/>
          </a:xfrm>
        </p:spPr>
      </p:pic>
      <p:graphicFrame>
        <p:nvGraphicFramePr>
          <p:cNvPr id="14" name="Tabel 13">
            <a:extLst>
              <a:ext uri="{FF2B5EF4-FFF2-40B4-BE49-F238E27FC236}">
                <a16:creationId xmlns:a16="http://schemas.microsoft.com/office/drawing/2014/main" id="{1D6E81D3-866E-75FC-F298-7B86F8FF4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53378"/>
              </p:ext>
            </p:extLst>
          </p:nvPr>
        </p:nvGraphicFramePr>
        <p:xfrm>
          <a:off x="2124722" y="5076422"/>
          <a:ext cx="185922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611">
                  <a:extLst>
                    <a:ext uri="{9D8B030D-6E8A-4147-A177-3AD203B41FA5}">
                      <a16:colId xmlns:a16="http://schemas.microsoft.com/office/drawing/2014/main" val="2391976688"/>
                    </a:ext>
                  </a:extLst>
                </a:gridCol>
                <a:gridCol w="929611">
                  <a:extLst>
                    <a:ext uri="{9D8B030D-6E8A-4147-A177-3AD203B41FA5}">
                      <a16:colId xmlns:a16="http://schemas.microsoft.com/office/drawing/2014/main" val="41681959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MSE</a:t>
                      </a:r>
                      <a:endParaRPr lang="da-DK" b="1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546.54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543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RMSE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23.38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328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MAE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18.44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2569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RRSE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0.34</a:t>
                      </a:r>
                      <a:endParaRPr lang="da-DK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56556"/>
                  </a:ext>
                </a:extLst>
              </a:tr>
            </a:tbl>
          </a:graphicData>
        </a:graphic>
      </p:graphicFrame>
      <p:graphicFrame>
        <p:nvGraphicFramePr>
          <p:cNvPr id="23" name="Tabel 22">
            <a:extLst>
              <a:ext uri="{FF2B5EF4-FFF2-40B4-BE49-F238E27FC236}">
                <a16:creationId xmlns:a16="http://schemas.microsoft.com/office/drawing/2014/main" id="{F0A06D1D-8898-7583-FB03-114DB0365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700560"/>
              </p:ext>
            </p:extLst>
          </p:nvPr>
        </p:nvGraphicFramePr>
        <p:xfrm>
          <a:off x="7834183" y="5076422"/>
          <a:ext cx="185922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611">
                  <a:extLst>
                    <a:ext uri="{9D8B030D-6E8A-4147-A177-3AD203B41FA5}">
                      <a16:colId xmlns:a16="http://schemas.microsoft.com/office/drawing/2014/main" val="3311815995"/>
                    </a:ext>
                  </a:extLst>
                </a:gridCol>
                <a:gridCol w="929611">
                  <a:extLst>
                    <a:ext uri="{9D8B030D-6E8A-4147-A177-3AD203B41FA5}">
                      <a16:colId xmlns:a16="http://schemas.microsoft.com/office/drawing/2014/main" val="70080009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MSE</a:t>
                      </a:r>
                      <a:endParaRPr lang="da-DK" b="1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370.42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147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RMSE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19.25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63779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MAE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15.25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3423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RRSE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0.32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412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01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-0.04011 -0.39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3F15BC30-5DC7-A874-C051-D14B587395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/>
          </a:blip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F564F-61FC-8B44-69E0-6EE0BB4C0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027284"/>
            <a:ext cx="10058400" cy="8730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a-DK" sz="52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Dynamic Model</a:t>
            </a:r>
            <a:endParaRPr lang="en-US" sz="520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37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Video 4" descr="Wires Linked To Core Router">
            <a:extLst>
              <a:ext uri="{FF2B5EF4-FFF2-40B4-BE49-F238E27FC236}">
                <a16:creationId xmlns:a16="http://schemas.microsoft.com/office/drawing/2014/main" id="{3CDC4328-22C0-12C3-9331-37269D7301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/>
          </a:blip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18CDE6-6C93-E4F2-6E18-D4F36D92D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80" y="1452779"/>
            <a:ext cx="6096000" cy="421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1177CF-A140-0A60-042A-4CBDFCA86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799" y="1463525"/>
            <a:ext cx="6105153" cy="42100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F564F-61FC-8B44-69E0-6EE0BB4C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"/>
            <a:ext cx="6021319" cy="64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da-DK" sz="52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Power over speed</a:t>
            </a:r>
            <a:endParaRPr lang="en-US" sz="520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15607-3FB7-FDAC-B8F4-3659EE562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43" y="1463525"/>
            <a:ext cx="6096000" cy="421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C9C70-D8C5-FD15-985C-DE2870BDB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454603"/>
            <a:ext cx="6096000" cy="4210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507DBE-865E-A564-16DB-7601B2E062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203" y="1808029"/>
            <a:ext cx="6096000" cy="421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234035-E1C8-09EE-B41C-0E9AE36FC2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808029"/>
            <a:ext cx="6096000" cy="421005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2C3E5F08-222B-C8C2-849D-44E1623CED31}"/>
              </a:ext>
            </a:extLst>
          </p:cNvPr>
          <p:cNvSpPr txBox="1"/>
          <p:nvPr/>
        </p:nvSpPr>
        <p:spPr>
          <a:xfrm>
            <a:off x="-3051" y="549376"/>
            <a:ext cx="5958836" cy="10772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Degree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N-info-values =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xlag</a:t>
            </a:r>
            <a:r>
              <a:rPr lang="en-US" sz="1600">
                <a:solidFill>
                  <a:schemeClr val="bg1"/>
                </a:solidFill>
              </a:rPr>
              <a:t> =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ylag</a:t>
            </a:r>
            <a:r>
              <a:rPr lang="en-US" sz="1600">
                <a:solidFill>
                  <a:schemeClr val="bg1"/>
                </a:solidFill>
              </a:rPr>
              <a:t> =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estimator = </a:t>
            </a:r>
            <a:r>
              <a:rPr lang="en-US" sz="1600" err="1">
                <a:solidFill>
                  <a:schemeClr val="bg1"/>
                </a:solidFill>
              </a:rPr>
              <a:t>least_squares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C4A32960-EDBD-D517-1ED1-63D3ACD1BA31}"/>
              </a:ext>
            </a:extLst>
          </p:cNvPr>
          <p:cNvSpPr txBox="1"/>
          <p:nvPr/>
        </p:nvSpPr>
        <p:spPr>
          <a:xfrm>
            <a:off x="6239264" y="573155"/>
            <a:ext cx="5958836" cy="10772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Degree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N-info-values =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xlag</a:t>
            </a:r>
            <a:r>
              <a:rPr lang="en-US" sz="1600">
                <a:solidFill>
                  <a:schemeClr val="bg1"/>
                </a:solidFill>
              </a:rPr>
              <a:t>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ylag</a:t>
            </a:r>
            <a:r>
              <a:rPr lang="en-US" sz="1600">
                <a:solidFill>
                  <a:schemeClr val="bg1"/>
                </a:solidFill>
              </a:rPr>
              <a:t>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estimator = </a:t>
            </a:r>
            <a:r>
              <a:rPr lang="en-US" sz="1600" err="1">
                <a:solidFill>
                  <a:schemeClr val="bg1"/>
                </a:solidFill>
              </a:rPr>
              <a:t>least_squares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9E3831B2-663D-AC1E-7956-52EC80D816CF}"/>
              </a:ext>
            </a:extLst>
          </p:cNvPr>
          <p:cNvSpPr txBox="1"/>
          <p:nvPr/>
        </p:nvSpPr>
        <p:spPr>
          <a:xfrm>
            <a:off x="25149" y="6117720"/>
            <a:ext cx="5958818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MAE = 1.20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MSE = 2.47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RMSE = 1.57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RRSE = 0.37</a:t>
            </a: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AA870E9C-9B66-1EB1-9331-F020CDB93B9A}"/>
              </a:ext>
            </a:extLst>
          </p:cNvPr>
          <p:cNvSpPr txBox="1"/>
          <p:nvPr/>
        </p:nvSpPr>
        <p:spPr>
          <a:xfrm>
            <a:off x="6233184" y="6058039"/>
            <a:ext cx="5958818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MAE = 1.64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MSE = 9.23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RMSE = 3.04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RRSE = 0.82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019EFF0-7B70-7A5A-6566-792AFEC29EC1}"/>
              </a:ext>
            </a:extLst>
          </p:cNvPr>
          <p:cNvCxnSpPr>
            <a:cxnSpLocks/>
          </p:cNvCxnSpPr>
          <p:nvPr/>
        </p:nvCxnSpPr>
        <p:spPr>
          <a:xfrm flipV="1">
            <a:off x="6083800" y="573155"/>
            <a:ext cx="0" cy="6284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89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69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2" grpId="0"/>
      <p:bldP spid="3" grpId="0"/>
      <p:bldP spid="6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3F15BC30-5DC7-A874-C051-D14B587395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/>
          </a:blip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16614-9077-E951-E1FE-70E2CBE51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454390"/>
            <a:ext cx="6099047" cy="4210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8B3D8-A86C-B4DD-9D0B-9173BF762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" y="1816741"/>
            <a:ext cx="6092952" cy="421026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53FE6EC-0118-CA69-BC22-80789B486FDD}"/>
              </a:ext>
            </a:extLst>
          </p:cNvPr>
          <p:cNvSpPr txBox="1">
            <a:spLocks/>
          </p:cNvSpPr>
          <p:nvPr/>
        </p:nvSpPr>
        <p:spPr>
          <a:xfrm>
            <a:off x="-1" y="-2"/>
            <a:ext cx="6021319" cy="645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54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Speed over </a:t>
            </a:r>
            <a:r>
              <a:rPr lang="da-DK" sz="5400" err="1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Outflow</a:t>
            </a:r>
            <a:endParaRPr lang="en-US" sz="520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68531B25-6A31-6D89-AB94-3B7CC91BF8CE}"/>
              </a:ext>
            </a:extLst>
          </p:cNvPr>
          <p:cNvSpPr txBox="1"/>
          <p:nvPr/>
        </p:nvSpPr>
        <p:spPr>
          <a:xfrm>
            <a:off x="62482" y="573155"/>
            <a:ext cx="5958836" cy="10772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Degree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N-info-values =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xlag</a:t>
            </a:r>
            <a:r>
              <a:rPr lang="en-US" sz="1600">
                <a:solidFill>
                  <a:schemeClr val="bg1"/>
                </a:solidFill>
              </a:rPr>
              <a:t> 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ylag</a:t>
            </a:r>
            <a:r>
              <a:rPr lang="en-US" sz="1600">
                <a:solidFill>
                  <a:schemeClr val="bg1"/>
                </a:solidFill>
              </a:rPr>
              <a:t> 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estimator = </a:t>
            </a:r>
            <a:r>
              <a:rPr lang="en-US" sz="1600" err="1">
                <a:solidFill>
                  <a:schemeClr val="bg1"/>
                </a:solidFill>
              </a:rPr>
              <a:t>least_squares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CA0EE0DF-9889-69DA-F600-98219EA8F89A}"/>
              </a:ext>
            </a:extLst>
          </p:cNvPr>
          <p:cNvSpPr txBox="1"/>
          <p:nvPr/>
        </p:nvSpPr>
        <p:spPr>
          <a:xfrm>
            <a:off x="6239264" y="573155"/>
            <a:ext cx="5958836" cy="10772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Degree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N-info-values =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xlag</a:t>
            </a:r>
            <a:r>
              <a:rPr lang="en-US" sz="1600">
                <a:solidFill>
                  <a:schemeClr val="bg1"/>
                </a:solidFill>
              </a:rPr>
              <a:t> 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ylag</a:t>
            </a:r>
            <a:r>
              <a:rPr lang="en-US" sz="1600">
                <a:solidFill>
                  <a:schemeClr val="bg1"/>
                </a:solidFill>
              </a:rPr>
              <a:t> 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estimator = </a:t>
            </a:r>
            <a:r>
              <a:rPr lang="en-US" sz="1600" err="1">
                <a:solidFill>
                  <a:schemeClr val="bg1"/>
                </a:solidFill>
              </a:rPr>
              <a:t>least_squares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90128C1-2A9B-7A1C-5DEB-0D4E87707999}"/>
              </a:ext>
            </a:extLst>
          </p:cNvPr>
          <p:cNvSpPr txBox="1"/>
          <p:nvPr/>
        </p:nvSpPr>
        <p:spPr>
          <a:xfrm>
            <a:off x="0" y="6049115"/>
            <a:ext cx="5958818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MAE = 25.48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MSE = 1118.57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RMSE = 33.45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RRSE = 0.53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3469C283-704D-D2AF-6181-70822DB33338}"/>
              </a:ext>
            </a:extLst>
          </p:cNvPr>
          <p:cNvSpPr txBox="1"/>
          <p:nvPr/>
        </p:nvSpPr>
        <p:spPr>
          <a:xfrm>
            <a:off x="6233184" y="6058039"/>
            <a:ext cx="5958818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MAE = 15.89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MSE = 823.27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RMSE = 28.69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RRSE = 0.56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B6209-4DA3-15EF-A747-C377C25DC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569" y="1454178"/>
            <a:ext cx="6092953" cy="421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C411FE-ECE6-4342-1A82-DC5953ABB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952" y="1818284"/>
            <a:ext cx="6100571" cy="4210050"/>
          </a:xfrm>
          <a:prstGeom prst="rect">
            <a:avLst/>
          </a:prstGeom>
        </p:spPr>
      </p:pic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632BA0D0-860F-B6E7-9870-32369AC74888}"/>
              </a:ext>
            </a:extLst>
          </p:cNvPr>
          <p:cNvCxnSpPr>
            <a:cxnSpLocks/>
          </p:cNvCxnSpPr>
          <p:nvPr/>
        </p:nvCxnSpPr>
        <p:spPr>
          <a:xfrm flipV="1">
            <a:off x="6092952" y="573145"/>
            <a:ext cx="0" cy="6284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02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7" grpId="0"/>
      <p:bldP spid="8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3F15BC30-5DC7-A874-C051-D14B587395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/>
          </a:blip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F564F-61FC-8B44-69E0-6EE0BB4C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91" y="-106110"/>
            <a:ext cx="6096000" cy="8153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a-DK" sz="4500" err="1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Outflow</a:t>
            </a:r>
            <a:r>
              <a:rPr lang="da-DK" sz="45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over power</a:t>
            </a:r>
            <a:endParaRPr lang="en-US" sz="450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76CAB-56B6-A28E-1CEE-015389A4A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392" y="1476573"/>
            <a:ext cx="6138672" cy="4210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1828B-B340-3CA1-A3E3-4241574D6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429" y="1476573"/>
            <a:ext cx="6096000" cy="4210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2B5D1C-5354-B30E-5F63-554BA3D15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624" y="1847989"/>
            <a:ext cx="6099048" cy="4210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30E42C-39C5-4014-130E-BDB478DCF6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606" y="1847989"/>
            <a:ext cx="6104394" cy="4210050"/>
          </a:xfrm>
          <a:prstGeom prst="rect">
            <a:avLst/>
          </a:prstGeom>
        </p:spPr>
      </p:pic>
      <p:sp>
        <p:nvSpPr>
          <p:cNvPr id="15" name="Tekstfelt 14">
            <a:extLst>
              <a:ext uri="{FF2B5EF4-FFF2-40B4-BE49-F238E27FC236}">
                <a16:creationId xmlns:a16="http://schemas.microsoft.com/office/drawing/2014/main" id="{1C70297E-6958-35CF-101F-F37B18BE6EC2}"/>
              </a:ext>
            </a:extLst>
          </p:cNvPr>
          <p:cNvSpPr txBox="1"/>
          <p:nvPr/>
        </p:nvSpPr>
        <p:spPr>
          <a:xfrm>
            <a:off x="62482" y="573155"/>
            <a:ext cx="5958836" cy="10772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Degree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N-info-values =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xlag</a:t>
            </a:r>
            <a:r>
              <a:rPr lang="en-US" sz="1600">
                <a:solidFill>
                  <a:schemeClr val="bg1"/>
                </a:solidFill>
              </a:rPr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ylag</a:t>
            </a:r>
            <a:r>
              <a:rPr lang="en-US" sz="1600">
                <a:solidFill>
                  <a:schemeClr val="bg1"/>
                </a:solidFill>
              </a:rPr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estimator = </a:t>
            </a:r>
            <a:r>
              <a:rPr lang="en-US" sz="1600" err="1">
                <a:solidFill>
                  <a:schemeClr val="bg1"/>
                </a:solidFill>
              </a:rPr>
              <a:t>least_squares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7A96CDE-773D-4287-FC0D-7E0A17EBE760}"/>
              </a:ext>
            </a:extLst>
          </p:cNvPr>
          <p:cNvSpPr txBox="1"/>
          <p:nvPr/>
        </p:nvSpPr>
        <p:spPr>
          <a:xfrm>
            <a:off x="6239264" y="573155"/>
            <a:ext cx="5958836" cy="10772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Degree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N-info-values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xlag</a:t>
            </a:r>
            <a:r>
              <a:rPr lang="en-US" sz="1600">
                <a:solidFill>
                  <a:schemeClr val="bg1"/>
                </a:solidFill>
              </a:rPr>
              <a:t>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</a:rPr>
              <a:t>ylag</a:t>
            </a:r>
            <a:r>
              <a:rPr lang="en-US" sz="1600">
                <a:solidFill>
                  <a:schemeClr val="bg1"/>
                </a:solidFill>
              </a:rPr>
              <a:t>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estimator = </a:t>
            </a:r>
            <a:r>
              <a:rPr lang="en-US" sz="1600" err="1">
                <a:solidFill>
                  <a:schemeClr val="bg1"/>
                </a:solidFill>
              </a:rPr>
              <a:t>recursive_least_squares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FB1792B1-6DE4-7A0A-664A-71EE39FAAE0E}"/>
              </a:ext>
            </a:extLst>
          </p:cNvPr>
          <p:cNvSpPr txBox="1"/>
          <p:nvPr/>
        </p:nvSpPr>
        <p:spPr>
          <a:xfrm>
            <a:off x="0" y="6049115"/>
            <a:ext cx="5958818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MAE = 13.70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MSE = 342.54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RMSE = 18.51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RRSE = 0.31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6A672A03-1B55-7A0A-5222-90187C20AD15}"/>
              </a:ext>
            </a:extLst>
          </p:cNvPr>
          <p:cNvSpPr txBox="1"/>
          <p:nvPr/>
        </p:nvSpPr>
        <p:spPr>
          <a:xfrm>
            <a:off x="6233184" y="6058039"/>
            <a:ext cx="5958818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MAE = 41.53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MSE = 2862.18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RMSE =53.50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RRSE = 0.79</a:t>
            </a:r>
          </a:p>
        </p:txBody>
      </p: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2AC759C7-3EE6-3EC6-D71F-1B7ABC4A07B9}"/>
              </a:ext>
            </a:extLst>
          </p:cNvPr>
          <p:cNvCxnSpPr>
            <a:cxnSpLocks/>
          </p:cNvCxnSpPr>
          <p:nvPr/>
        </p:nvCxnSpPr>
        <p:spPr>
          <a:xfrm flipV="1">
            <a:off x="6096000" y="573145"/>
            <a:ext cx="0" cy="6284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59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6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15" grpId="0"/>
      <p:bldP spid="17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4" title="Farverig lydvisualisator">
            <a:hlinkClick r:id="" action="ppaction://media"/>
            <a:extLst>
              <a:ext uri="{FF2B5EF4-FFF2-40B4-BE49-F238E27FC236}">
                <a16:creationId xmlns:a16="http://schemas.microsoft.com/office/drawing/2014/main" id="{221C33C8-03CE-8858-6B90-37B7D815F5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308932-975A-69EE-FF80-DB4D8F527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Kalman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filter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0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Binær kode på skærmen">
            <a:extLst>
              <a:ext uri="{FF2B5EF4-FFF2-40B4-BE49-F238E27FC236}">
                <a16:creationId xmlns:a16="http://schemas.microsoft.com/office/drawing/2014/main" id="{4142E3C9-91AE-BD11-0384-312F8391F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" y="189"/>
            <a:ext cx="12192338" cy="6857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308932-975A-69EE-FF80-DB4D8F527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Kalman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filter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2CCEEBE-9F69-4F1F-410B-CC2A837A0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9831"/>
            <a:ext cx="10515600" cy="2227132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We can’t measure inflow, but we can estimate it with Kalman filter. </a:t>
            </a:r>
          </a:p>
          <a:p>
            <a:pPr marL="0" indent="0">
              <a:buNone/>
            </a:pPr>
            <a:endParaRPr lang="da-DK">
              <a:solidFill>
                <a:schemeClr val="bg1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D5B19D0-AA8B-34E3-B4F1-25E2DBCFAC3A}"/>
              </a:ext>
            </a:extLst>
          </p:cNvPr>
          <p:cNvSpPr txBox="1"/>
          <p:nvPr/>
        </p:nvSpPr>
        <p:spPr>
          <a:xfrm>
            <a:off x="926183" y="2987453"/>
            <a:ext cx="9452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To </a:t>
            </a:r>
            <a:r>
              <a:rPr lang="da-DK" sz="2800" err="1">
                <a:solidFill>
                  <a:schemeClr val="bg1"/>
                </a:solidFill>
              </a:rPr>
              <a:t>create</a:t>
            </a:r>
            <a:r>
              <a:rPr lang="da-DK" sz="2800">
                <a:solidFill>
                  <a:schemeClr val="bg1"/>
                </a:solidFill>
              </a:rPr>
              <a:t> a more </a:t>
            </a:r>
            <a:r>
              <a:rPr lang="da-DK" sz="2800" err="1">
                <a:solidFill>
                  <a:schemeClr val="bg1"/>
                </a:solidFill>
              </a:rPr>
              <a:t>advanced</a:t>
            </a:r>
            <a:r>
              <a:rPr lang="da-DK" sz="2800">
                <a:solidFill>
                  <a:schemeClr val="bg1"/>
                </a:solidFill>
              </a:rPr>
              <a:t> model </a:t>
            </a:r>
            <a:r>
              <a:rPr lang="da-DK" sz="2800" err="1">
                <a:solidFill>
                  <a:schemeClr val="bg1"/>
                </a:solidFill>
              </a:rPr>
              <a:t>We</a:t>
            </a:r>
            <a:r>
              <a:rPr lang="da-DK" sz="2800">
                <a:solidFill>
                  <a:schemeClr val="bg1"/>
                </a:solidFill>
              </a:rPr>
              <a:t> </a:t>
            </a:r>
            <a:r>
              <a:rPr lang="da-DK" sz="2800" err="1">
                <a:solidFill>
                  <a:schemeClr val="bg1"/>
                </a:solidFill>
              </a:rPr>
              <a:t>need</a:t>
            </a:r>
            <a:r>
              <a:rPr lang="da-DK" sz="2800">
                <a:solidFill>
                  <a:schemeClr val="bg1"/>
                </a:solidFill>
              </a:rPr>
              <a:t> more parameters</a:t>
            </a:r>
            <a:endParaRPr lang="da-DK" sz="2800"/>
          </a:p>
        </p:txBody>
      </p:sp>
    </p:spTree>
    <p:extLst>
      <p:ext uri="{BB962C8B-B14F-4D97-AF65-F5344CB8AC3E}">
        <p14:creationId xmlns:p14="http://schemas.microsoft.com/office/powerpoint/2010/main" val="2293849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Binær kode på skærmen">
            <a:extLst>
              <a:ext uri="{FF2B5EF4-FFF2-40B4-BE49-F238E27FC236}">
                <a16:creationId xmlns:a16="http://schemas.microsoft.com/office/drawing/2014/main" id="{4142E3C9-91AE-BD11-0384-312F8391F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" y="189"/>
            <a:ext cx="12192338" cy="6857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308932-975A-69EE-FF80-DB4D8F52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784" y="2766200"/>
            <a:ext cx="5258093" cy="1325600"/>
          </a:xfrm>
        </p:spPr>
        <p:txBody>
          <a:bodyPr/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Inflow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estimation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3F66115-EC63-0A5F-F724-CDB8CC5CF1E3}"/>
              </a:ext>
            </a:extLst>
          </p:cNvPr>
          <p:cNvSpPr txBox="1"/>
          <p:nvPr/>
        </p:nvSpPr>
        <p:spPr>
          <a:xfrm>
            <a:off x="2321351" y="1495785"/>
            <a:ext cx="115643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filterpy</a:t>
            </a:r>
            <a:r>
              <a:rPr lang="da-DK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a-DK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kalman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KalmanFilter</a:t>
            </a:r>
            <a:endParaRPr lang="da-DK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a-DK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the state transition matrix (A)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da-DK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a-DK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a-DK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da-DK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Kalman</a:t>
            </a:r>
            <a:r>
              <a:rPr lang="da-DK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Filter </a:t>
            </a:r>
            <a:r>
              <a:rPr lang="da-DK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instance</a:t>
            </a:r>
            <a:br>
              <a:rPr lang="da-DK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kf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KalmanFilter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dim_x</a:t>
            </a:r>
            <a:r>
              <a:rPr lang="da-DK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a-DK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dim_z</a:t>
            </a:r>
            <a:r>
              <a:rPr lang="da-DK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a-DK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CE16E4D8-5E28-E262-EC25-7BFF17F0C50C}"/>
              </a:ext>
            </a:extLst>
          </p:cNvPr>
          <p:cNvSpPr txBox="1"/>
          <p:nvPr/>
        </p:nvSpPr>
        <p:spPr>
          <a:xfrm>
            <a:off x="2321351" y="3995678"/>
            <a:ext cx="102398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the state transition (F) and observation (H) matrices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kf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kf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da-DK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a-DK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a-DK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kf</a:t>
            </a:r>
            <a:r>
              <a:rPr lang="da-DK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a-DK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a-DK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a-DK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a-DK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a-DK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a-DK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a-DK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a-DK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outflow</a:t>
            </a:r>
            <a:r>
              <a:rPr lang="da-DK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kf</a:t>
            </a:r>
            <a:r>
              <a:rPr lang="da-DK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a-DK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lang="da-DK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a-DK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kf</a:t>
            </a:r>
            <a:r>
              <a:rPr lang="da-DK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a-DK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a-DK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a-DK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da-DK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1A60DB8B-847C-619A-B671-C96B315A6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092" y="1225155"/>
            <a:ext cx="6633476" cy="4765916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D7341685-148B-9E4C-800B-FD025582D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79" y="1310326"/>
            <a:ext cx="5739623" cy="4169449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29791437-39E3-2EAF-FE9B-3BF057676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895" y="1310326"/>
            <a:ext cx="5803279" cy="4169449"/>
          </a:xfrm>
          <a:prstGeom prst="rect">
            <a:avLst/>
          </a:prstGeom>
        </p:spPr>
      </p:pic>
      <p:sp>
        <p:nvSpPr>
          <p:cNvPr id="22" name="Pladsholder til indhold 21">
            <a:extLst>
              <a:ext uri="{FF2B5EF4-FFF2-40B4-BE49-F238E27FC236}">
                <a16:creationId xmlns:a16="http://schemas.microsoft.com/office/drawing/2014/main" id="{6FC3C7CD-854B-2946-F9FD-D725B5E9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8938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Binær kode på skærmen">
            <a:extLst>
              <a:ext uri="{FF2B5EF4-FFF2-40B4-BE49-F238E27FC236}">
                <a16:creationId xmlns:a16="http://schemas.microsoft.com/office/drawing/2014/main" id="{4142E3C9-91AE-BD11-0384-312F8391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" y="189"/>
            <a:ext cx="12192338" cy="685781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BBE37D1-6D2E-E105-87BF-B2AC4EAD23DF}"/>
              </a:ext>
            </a:extLst>
          </p:cNvPr>
          <p:cNvSpPr txBox="1">
            <a:spLocks/>
          </p:cNvSpPr>
          <p:nvPr/>
        </p:nvSpPr>
        <p:spPr>
          <a:xfrm>
            <a:off x="2145607" y="2766218"/>
            <a:ext cx="79004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Kullback-Liebler</a:t>
            </a:r>
            <a:r>
              <a:rPr lang="en-US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Divergence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77EE516B-F03D-F5CE-6FE6-B65570924A7D}"/>
              </a:ext>
            </a:extLst>
          </p:cNvPr>
          <p:cNvSpPr txBox="1"/>
          <p:nvPr/>
        </p:nvSpPr>
        <p:spPr>
          <a:xfrm>
            <a:off x="837259" y="1890890"/>
            <a:ext cx="412123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Measure of </a:t>
            </a:r>
            <a:r>
              <a:rPr lang="da-DK" sz="24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statistical</a:t>
            </a:r>
            <a:r>
              <a:rPr lang="da-DK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distance </a:t>
            </a:r>
            <a:r>
              <a:rPr lang="da-DK" sz="24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da-DK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distributions – relative </a:t>
            </a:r>
            <a:r>
              <a:rPr lang="da-DK" sz="24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entropy</a:t>
            </a:r>
            <a:endParaRPr lang="da-DK" sz="2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4ED740E9-191B-12FF-4EC8-0C39AE29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947" y="1690688"/>
            <a:ext cx="6193853" cy="440177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D8D7D1B-E890-9C88-D15D-4DE8AE936D7E}"/>
              </a:ext>
            </a:extLst>
          </p:cNvPr>
          <p:cNvSpPr txBox="1"/>
          <p:nvPr/>
        </p:nvSpPr>
        <p:spPr>
          <a:xfrm>
            <a:off x="837259" y="3891576"/>
            <a:ext cx="39327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 </a:t>
            </a:r>
            <a:r>
              <a:rPr lang="da-DK" sz="24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da-DK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da-DK" sz="24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measurement</a:t>
            </a:r>
            <a:r>
              <a:rPr lang="da-DK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a-DK" sz="24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estimation</a:t>
            </a:r>
            <a:r>
              <a:rPr lang="da-DK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da-DK" sz="24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outflow</a:t>
            </a:r>
            <a:r>
              <a:rPr lang="da-DK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da-DK" sz="2400" u="sng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0.0012</a:t>
            </a:r>
          </a:p>
        </p:txBody>
      </p:sp>
    </p:spTree>
    <p:extLst>
      <p:ext uri="{BB962C8B-B14F-4D97-AF65-F5344CB8AC3E}">
        <p14:creationId xmlns:p14="http://schemas.microsoft.com/office/powerpoint/2010/main" val="2381928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12969 -0.38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-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Binær kode på skærmen">
            <a:extLst>
              <a:ext uri="{FF2B5EF4-FFF2-40B4-BE49-F238E27FC236}">
                <a16:creationId xmlns:a16="http://schemas.microsoft.com/office/drawing/2014/main" id="{4142E3C9-91AE-BD11-0384-312F8391F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" y="189"/>
            <a:ext cx="12192338" cy="685781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BBE37D1-6D2E-E105-87BF-B2AC4EAD23DF}"/>
              </a:ext>
            </a:extLst>
          </p:cNvPr>
          <p:cNvSpPr txBox="1">
            <a:spLocks/>
          </p:cNvSpPr>
          <p:nvPr/>
        </p:nvSpPr>
        <p:spPr>
          <a:xfrm>
            <a:off x="3749436" y="2410742"/>
            <a:ext cx="4685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Outlier removal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4E32B2B-EE51-5CC1-EA4F-3D2817B15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E935D33A-3AB9-76C4-0ECD-EF949DBC0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04" y="1294445"/>
            <a:ext cx="5931129" cy="4269109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C8072C79-7F16-F6D4-10A9-F498C93B4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4" y="1294445"/>
            <a:ext cx="5941991" cy="42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17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00026 -0.36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FF40987B-D9B3-4E7A-AAA2-6E2A4E54E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4E442A2-2524-F368-17F4-FBEFFFF6E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42676"/>
      </p:ext>
    </p:extLst>
  </p:cSld>
  <p:clrMapOvr>
    <a:masterClrMapping/>
  </p:clrMapOvr>
  <p:transition spd="slow" advClick="0" advTm="5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A3881-E7E5-6468-F1B8-0CB0A7D7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F007D1C-A8EA-619D-3BE9-643DD5AB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illede 4" descr="Person, der holder metal kaffe drypper sammen, med vand gennem filteret med kaffe i keramik kaffedripper">
            <a:extLst>
              <a:ext uri="{FF2B5EF4-FFF2-40B4-BE49-F238E27FC236}">
                <a16:creationId xmlns:a16="http://schemas.microsoft.com/office/drawing/2014/main" id="{71D9562D-AC86-D922-21F4-70CEEB47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98A185A0-FAF7-300F-8D2F-0447DD494A5D}"/>
              </a:ext>
            </a:extLst>
          </p:cNvPr>
          <p:cNvSpPr txBox="1"/>
          <p:nvPr/>
        </p:nvSpPr>
        <p:spPr>
          <a:xfrm>
            <a:off x="6096000" y="5653743"/>
            <a:ext cx="260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Kalman</a:t>
            </a:r>
            <a:endParaRPr lang="en-US" sz="28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30E0B8E-F2C5-BEA9-6408-294B68806D50}"/>
              </a:ext>
            </a:extLst>
          </p:cNvPr>
          <p:cNvSpPr txBox="1"/>
          <p:nvPr/>
        </p:nvSpPr>
        <p:spPr>
          <a:xfrm rot="3550704">
            <a:off x="5444190" y="4861262"/>
            <a:ext cx="260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Inflow</a:t>
            </a:r>
            <a:endParaRPr lang="en-US" sz="28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9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6" title="3D-netanimation">
            <a:hlinkClick r:id="" action="ppaction://media"/>
            <a:extLst>
              <a:ext uri="{FF2B5EF4-FFF2-40B4-BE49-F238E27FC236}">
                <a16:creationId xmlns:a16="http://schemas.microsoft.com/office/drawing/2014/main" id="{3D03080C-C1A3-C73D-1F4B-260A4F4368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9399152B-7C2A-102A-EE9C-F496D16B5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Neural Network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Undertitel 5">
            <a:extLst>
              <a:ext uri="{FF2B5EF4-FFF2-40B4-BE49-F238E27FC236}">
                <a16:creationId xmlns:a16="http://schemas.microsoft.com/office/drawing/2014/main" id="{42A0D668-9736-017B-934C-DADF7C6C27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1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99152B-7C2A-102A-EE9C-F496D16B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Neural Network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D6447E-827F-3905-D0E1-FAA4D8CCC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6648"/>
            <a:ext cx="5011213" cy="43513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narx_net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NARXNN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ylag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xlag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basis_function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basis_function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model_type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"NARMAX"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loss_func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mse_loss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"Adam"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4e-3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optim_params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"betas"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0.999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"eps"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1e-05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en-US" sz="160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DA465512-74A3-50FA-C211-0B4AE2F5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53" y="1506648"/>
            <a:ext cx="5504387" cy="43513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NARX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lin2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lin3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tanh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xb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xb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tanh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lin2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tanh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lin3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16"/>
            </a:pP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 startAt="16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12052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99152B-7C2A-102A-EE9C-F496D16B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Neural Network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D6447E-827F-3905-D0E1-FAA4D8CCC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6648"/>
            <a:ext cx="10775623" cy="43513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read_parquet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"/home/”PATH”/</a:t>
            </a:r>
            <a:r>
              <a:rPr lang="en-US" sz="1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pump_station_data.parquet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pump_station_data_resampled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resample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"1T"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pump_station_data_resampled_pump1on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pump_station_data_resampled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pump_station_data_resampled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"pump1_rpm"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&amp;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pump_station_data_resampled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"pump4_rpm"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scaler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StandardScaler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scaled_data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scaler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fit_transform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pump_station_data_resampled_pump1on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df_scaled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scaled_data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			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pump_station_data_resampled_pump1on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			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pump_station_data_resampled_pump1on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			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df_scaled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"2023-01-27"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"2023-01-30"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df_scaled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"2023-02-27"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"2023-03-02"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61521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99152B-7C2A-102A-EE9C-F496D16B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Neural Network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D6447E-827F-3905-D0E1-FAA4D8CCC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6648"/>
            <a:ext cx="10700208" cy="4351338"/>
          </a:xfrm>
        </p:spPr>
        <p:txBody>
          <a:bodyPr>
            <a:noAutofit/>
          </a:bodyPr>
          <a:lstStyle/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NN1: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"outflow"</a:t>
            </a:r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'height’</a:t>
            </a:r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endParaRPr lang="en-US" sz="16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NN2: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3"/>
            </a:pP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"pump1_rpm"</a:t>
            </a:r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3"/>
            </a:pP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'outflow’</a:t>
            </a:r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5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5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5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7193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5AD89-DCD1-7EB0-6D44-01AFB720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NN1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EF04294-FDBF-7E91-E989-38306A4953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761662"/>
            <a:ext cx="4937125" cy="2743541"/>
          </a:xfrm>
        </p:spPr>
      </p:pic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BD973387-8ACC-6786-4377-023D18A7A6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62650" y="2907703"/>
            <a:ext cx="4933950" cy="2451459"/>
          </a:xfrm>
          <a:prstGeom prst="rect">
            <a:avLst/>
          </a:prstGeom>
        </p:spPr>
      </p:pic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E4DD2B21-F146-48F9-BCF9-187CD13F76E9}"/>
              </a:ext>
            </a:extLst>
          </p:cNvPr>
          <p:cNvSpPr txBox="1">
            <a:spLocks/>
          </p:cNvSpPr>
          <p:nvPr/>
        </p:nvSpPr>
        <p:spPr>
          <a:xfrm>
            <a:off x="838200" y="1506648"/>
            <a:ext cx="1070020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NN1: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>
                <a:solidFill>
                  <a:srgbClr val="4FC1FF"/>
                </a:solidFill>
                <a:latin typeface="Consolas" panose="020B0609020204030204" pitchFamily="49" charset="0"/>
              </a:rPr>
              <a:t>FEATURES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"outflow"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>
                <a:solidFill>
                  <a:srgbClr val="4FC1FF"/>
                </a:solidFill>
                <a:latin typeface="Consolas" panose="020B0609020204030204" pitchFamily="49" charset="0"/>
              </a:rPr>
              <a:t>TARGET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'height’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1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16549E80-04EA-65C7-7E55-EC7579CB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NN1</a:t>
            </a:r>
            <a:endParaRPr lang="en-US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7869D92A-FE52-3297-5532-D775945D49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86170"/>
            <a:ext cx="4937125" cy="2743541"/>
          </a:xfrm>
        </p:spPr>
      </p:pic>
      <p:pic>
        <p:nvPicPr>
          <p:cNvPr id="13" name="Pladsholder til indhold 12">
            <a:extLst>
              <a:ext uri="{FF2B5EF4-FFF2-40B4-BE49-F238E27FC236}">
                <a16:creationId xmlns:a16="http://schemas.microsoft.com/office/drawing/2014/main" id="{27D1A33F-874D-2A09-7D34-D3625CBF3B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62650" y="2832211"/>
            <a:ext cx="4933950" cy="2451459"/>
          </a:xfrm>
          <a:prstGeom prst="rect">
            <a:avLst/>
          </a:prstGeom>
        </p:spPr>
      </p:pic>
      <p:sp>
        <p:nvSpPr>
          <p:cNvPr id="17" name="Pladsholder til indhold 2">
            <a:extLst>
              <a:ext uri="{FF2B5EF4-FFF2-40B4-BE49-F238E27FC236}">
                <a16:creationId xmlns:a16="http://schemas.microsoft.com/office/drawing/2014/main" id="{89C0992C-18D7-E552-AC7C-FB470F0D20FF}"/>
              </a:ext>
            </a:extLst>
          </p:cNvPr>
          <p:cNvSpPr txBox="1">
            <a:spLocks/>
          </p:cNvSpPr>
          <p:nvPr/>
        </p:nvSpPr>
        <p:spPr>
          <a:xfrm>
            <a:off x="838200" y="1506648"/>
            <a:ext cx="1070020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NN1: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>
                <a:solidFill>
                  <a:srgbClr val="4FC1FF"/>
                </a:solidFill>
                <a:latin typeface="Consolas" panose="020B0609020204030204" pitchFamily="49" charset="0"/>
              </a:rPr>
              <a:t>FEATURES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"outflow"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>
                <a:solidFill>
                  <a:srgbClr val="4FC1FF"/>
                </a:solidFill>
                <a:latin typeface="Consolas" panose="020B0609020204030204" pitchFamily="49" charset="0"/>
              </a:rPr>
              <a:t>TARGET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'height’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717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C0A9B-9FB7-C76A-FD5A-2D63F6C1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NN2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" name="Pladsholder til indhold 6">
            <a:extLst>
              <a:ext uri="{FF2B5EF4-FFF2-40B4-BE49-F238E27FC236}">
                <a16:creationId xmlns:a16="http://schemas.microsoft.com/office/drawing/2014/main" id="{82FDA9CE-17D5-289F-B1F5-DE12A66E87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76821"/>
            <a:ext cx="4937125" cy="2743541"/>
          </a:xfrm>
        </p:spPr>
      </p:pic>
      <p:pic>
        <p:nvPicPr>
          <p:cNvPr id="12" name="Pladsholder til indhold 11">
            <a:extLst>
              <a:ext uri="{FF2B5EF4-FFF2-40B4-BE49-F238E27FC236}">
                <a16:creationId xmlns:a16="http://schemas.microsoft.com/office/drawing/2014/main" id="{FC99C6AC-CCB9-D0FF-7CCC-7728CFD5A3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62650" y="2822862"/>
            <a:ext cx="4933950" cy="2451459"/>
          </a:xfrm>
        </p:spPr>
      </p:pic>
      <p:sp>
        <p:nvSpPr>
          <p:cNvPr id="13" name="Pladsholder til indhold 2">
            <a:extLst>
              <a:ext uri="{FF2B5EF4-FFF2-40B4-BE49-F238E27FC236}">
                <a16:creationId xmlns:a16="http://schemas.microsoft.com/office/drawing/2014/main" id="{ADE56A3A-4627-E474-22AB-CC5369415E49}"/>
              </a:ext>
            </a:extLst>
          </p:cNvPr>
          <p:cNvSpPr txBox="1">
            <a:spLocks/>
          </p:cNvSpPr>
          <p:nvPr/>
        </p:nvSpPr>
        <p:spPr>
          <a:xfrm>
            <a:off x="838200" y="1506648"/>
            <a:ext cx="1070020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NN2: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3"/>
            </a:pPr>
            <a:r>
              <a:rPr lang="en-US" sz="1600">
                <a:solidFill>
                  <a:srgbClr val="4FC1FF"/>
                </a:solidFill>
                <a:latin typeface="Consolas" panose="020B0609020204030204" pitchFamily="49" charset="0"/>
              </a:rPr>
              <a:t>FEATURES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"pump1_rpm"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3"/>
            </a:pPr>
            <a:r>
              <a:rPr lang="en-US" sz="1600">
                <a:solidFill>
                  <a:srgbClr val="4FC1FF"/>
                </a:solidFill>
                <a:latin typeface="Consolas" panose="020B0609020204030204" pitchFamily="49" charset="0"/>
              </a:rPr>
              <a:t>TARGET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'outflow’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580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ladsholder til indhold 15">
            <a:extLst>
              <a:ext uri="{FF2B5EF4-FFF2-40B4-BE49-F238E27FC236}">
                <a16:creationId xmlns:a16="http://schemas.microsoft.com/office/drawing/2014/main" id="{041C81B3-2015-243C-8D0F-9C4C0DBBA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07811"/>
            <a:ext cx="4937125" cy="2743541"/>
          </a:xfrm>
        </p:spPr>
      </p:pic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3454DA3F-25EA-9598-CFF5-BDB9B13B31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62650" y="2753852"/>
            <a:ext cx="4933950" cy="2451459"/>
          </a:xfr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058C50F6-7632-7753-E2C4-8C186142E0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NN2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Pladsholder til indhold 2">
            <a:extLst>
              <a:ext uri="{FF2B5EF4-FFF2-40B4-BE49-F238E27FC236}">
                <a16:creationId xmlns:a16="http://schemas.microsoft.com/office/drawing/2014/main" id="{19FF9F2A-B1E0-A56D-ACBF-F6CBC3BC9FAD}"/>
              </a:ext>
            </a:extLst>
          </p:cNvPr>
          <p:cNvSpPr txBox="1">
            <a:spLocks/>
          </p:cNvSpPr>
          <p:nvPr/>
        </p:nvSpPr>
        <p:spPr>
          <a:xfrm>
            <a:off x="838200" y="1506648"/>
            <a:ext cx="1070020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NN2: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3"/>
            </a:pPr>
            <a:r>
              <a:rPr lang="en-US" sz="1600">
                <a:solidFill>
                  <a:srgbClr val="4FC1FF"/>
                </a:solidFill>
                <a:latin typeface="Consolas" panose="020B0609020204030204" pitchFamily="49" charset="0"/>
              </a:rPr>
              <a:t>FEATURES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"pump1_rpm"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3"/>
            </a:pPr>
            <a:r>
              <a:rPr lang="en-US" sz="1600">
                <a:solidFill>
                  <a:srgbClr val="4FC1FF"/>
                </a:solidFill>
                <a:latin typeface="Consolas" panose="020B0609020204030204" pitchFamily="49" charset="0"/>
              </a:rPr>
              <a:t>TARGET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'outflow’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0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99152B-7C2A-102A-EE9C-F496D16B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Inflow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Data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D6447E-827F-3905-D0E1-FAA4D8CCC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6648"/>
            <a:ext cx="10700208" cy="4351338"/>
          </a:xfrm>
        </p:spPr>
        <p:txBody>
          <a:bodyPr>
            <a:noAutofit/>
          </a:bodyPr>
          <a:lstStyle/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6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NN3: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inflow_data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"/home/”PATH”/InflowData.csv"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inflow_data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inflow_data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read_parquet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"/home/”PATH”/</a:t>
            </a:r>
            <a:r>
              <a:rPr lang="en-US" sz="1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pump_station_data.parquet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"inflow"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inflow_data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pump_station_data_w_inflow_resampled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resample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"1T"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Normalization</a:t>
            </a:r>
          </a:p>
          <a:p>
            <a:pPr marL="0" indent="0">
              <a:buNone/>
            </a:pPr>
            <a:r>
              <a:rPr lang="en-US" sz="1600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6"/>
            </a:pP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"inflow"</a:t>
            </a:r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6"/>
            </a:pP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'outflow'</a:t>
            </a:r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6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 startAt="6"/>
            </a:pP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endParaRPr lang="en-US" sz="16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32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Data, der vises på skærmen">
            <a:extLst>
              <a:ext uri="{FF2B5EF4-FFF2-40B4-BE49-F238E27FC236}">
                <a16:creationId xmlns:a16="http://schemas.microsoft.com/office/drawing/2014/main" id="{4188FC34-3057-7185-0870-7DE0C035C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54506B7E-E995-8166-1706-DFE0C89FBC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Exploring</a:t>
            </a:r>
            <a:r>
              <a:rPr lang="en-US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the data</a:t>
            </a:r>
          </a:p>
        </p:txBody>
      </p:sp>
    </p:spTree>
    <p:extLst>
      <p:ext uri="{BB962C8B-B14F-4D97-AF65-F5344CB8AC3E}">
        <p14:creationId xmlns:p14="http://schemas.microsoft.com/office/powerpoint/2010/main" val="31019347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75C161-E582-E9CD-3A6E-1087879D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NN3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4" name="Pladsholder til indhold 13">
            <a:extLst>
              <a:ext uri="{FF2B5EF4-FFF2-40B4-BE49-F238E27FC236}">
                <a16:creationId xmlns:a16="http://schemas.microsoft.com/office/drawing/2014/main" id="{253478C6-6347-ADEC-4C29-1F718A9739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190122"/>
            <a:ext cx="6096001" cy="3387524"/>
          </a:xfrm>
        </p:spPr>
      </p:pic>
      <p:pic>
        <p:nvPicPr>
          <p:cNvPr id="12" name="Pladsholder til indhold 8">
            <a:extLst>
              <a:ext uri="{FF2B5EF4-FFF2-40B4-BE49-F238E27FC236}">
                <a16:creationId xmlns:a16="http://schemas.microsoft.com/office/drawing/2014/main" id="{CA465DC2-267C-47F6-A6AD-9779939F7D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08663" y="1267439"/>
            <a:ext cx="4933950" cy="2451459"/>
          </a:xfrm>
        </p:spPr>
      </p:pic>
    </p:spTree>
    <p:extLst>
      <p:ext uri="{BB962C8B-B14F-4D97-AF65-F5344CB8AC3E}">
        <p14:creationId xmlns:p14="http://schemas.microsoft.com/office/powerpoint/2010/main" val="3561559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23D8E-A3C5-39DE-849D-4A089BB7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NN3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FE13E3BB-6B15-A8C4-B883-C87920A90D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218651"/>
            <a:ext cx="6096001" cy="3387524"/>
          </a:xfrm>
        </p:spPr>
      </p:pic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2E34B8B-2A65-AA36-E6F9-122D14480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08663" y="1267439"/>
            <a:ext cx="4933950" cy="2451459"/>
          </a:xfrm>
        </p:spPr>
      </p:pic>
    </p:spTree>
    <p:extLst>
      <p:ext uri="{BB962C8B-B14F-4D97-AF65-F5344CB8AC3E}">
        <p14:creationId xmlns:p14="http://schemas.microsoft.com/office/powerpoint/2010/main" val="143993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Digital økonomisk graf">
            <a:extLst>
              <a:ext uri="{FF2B5EF4-FFF2-40B4-BE49-F238E27FC236}">
                <a16:creationId xmlns:a16="http://schemas.microsoft.com/office/drawing/2014/main" id="{BA00F68E-0C87-C12A-6C07-73F768459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16488-5258-DED2-FE84-3B00DF70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best model for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A40EF1-6693-6554-D56E-8E658B7C51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646615"/>
              </p:ext>
            </p:extLst>
          </p:nvPr>
        </p:nvGraphicFramePr>
        <p:xfrm>
          <a:off x="372862" y="1780064"/>
          <a:ext cx="10475650" cy="249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2930">
                  <a:extLst>
                    <a:ext uri="{9D8B030D-6E8A-4147-A177-3AD203B41FA5}">
                      <a16:colId xmlns:a16="http://schemas.microsoft.com/office/drawing/2014/main" val="1564325188"/>
                    </a:ext>
                  </a:extLst>
                </a:gridCol>
                <a:gridCol w="2663301">
                  <a:extLst>
                    <a:ext uri="{9D8B030D-6E8A-4147-A177-3AD203B41FA5}">
                      <a16:colId xmlns:a16="http://schemas.microsoft.com/office/drawing/2014/main" val="1064183852"/>
                    </a:ext>
                  </a:extLst>
                </a:gridCol>
                <a:gridCol w="2299317">
                  <a:extLst>
                    <a:ext uri="{9D8B030D-6E8A-4147-A177-3AD203B41FA5}">
                      <a16:colId xmlns:a16="http://schemas.microsoft.com/office/drawing/2014/main" val="1938936204"/>
                    </a:ext>
                  </a:extLst>
                </a:gridCol>
                <a:gridCol w="2630102">
                  <a:extLst>
                    <a:ext uri="{9D8B030D-6E8A-4147-A177-3AD203B41FA5}">
                      <a16:colId xmlns:a16="http://schemas.microsoft.com/office/drawing/2014/main" val="2024769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Static Model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Dynamic Model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Neural Network</a:t>
                      </a:r>
                      <a:endParaRPr lang="en-GB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58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over Speed [Pump 1]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over Speed [Pump 1]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Height over Outflow [Pump 1]</a:t>
                      </a:r>
                      <a:endParaRPr lang="en-GB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3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 Absolute Error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0.95</a:t>
                      </a:r>
                      <a:endParaRPr lang="da-DK">
                        <a:effectLst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1.1952</a:t>
                      </a:r>
                      <a:endParaRPr lang="en-GB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35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 Square Error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1.38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2.4745</a:t>
                      </a:r>
                      <a:endParaRPr lang="en-GB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0.006501</a:t>
                      </a:r>
                      <a:endParaRPr lang="en-GB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48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Root Mean Square Error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1.17</a:t>
                      </a:r>
                      <a:endParaRPr lang="da-DK">
                        <a:effectLst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1.5731</a:t>
                      </a:r>
                      <a:endParaRPr lang="en-GB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32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Root Relative Square Error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0.26</a:t>
                      </a:r>
                      <a:endParaRPr lang="da-DK">
                        <a:effectLst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0.3695</a:t>
                      </a:r>
                      <a:endParaRPr lang="en-GB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27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3073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Digital økonomisk graf">
            <a:extLst>
              <a:ext uri="{FF2B5EF4-FFF2-40B4-BE49-F238E27FC236}">
                <a16:creationId xmlns:a16="http://schemas.microsoft.com/office/drawing/2014/main" id="{BAA708CB-4E8B-A59C-35FF-C33557F83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A4C1F-B81D-4D3C-45E7-B37F9B3B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Forecasting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on </a:t>
            </a:r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different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horizons</a:t>
            </a:r>
            <a:endParaRPr lang="en-GB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5A65FA-A525-E0DD-2630-DEDFAD45F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7" y="1690688"/>
            <a:ext cx="751522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79530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Digital økonomisk graf">
            <a:extLst>
              <a:ext uri="{FF2B5EF4-FFF2-40B4-BE49-F238E27FC236}">
                <a16:creationId xmlns:a16="http://schemas.microsoft.com/office/drawing/2014/main" id="{6C960642-506F-6877-BD63-BAB28E68F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5DB2B7-63B5-BEF7-8BD8-EFA105A4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Forecasting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on </a:t>
            </a:r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different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horizons</a:t>
            </a:r>
            <a:endParaRPr lang="da-DK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AB852B-D97A-1CCF-50B8-7170AB05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1690688"/>
            <a:ext cx="759142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86788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Digital økonomisk graf">
            <a:extLst>
              <a:ext uri="{FF2B5EF4-FFF2-40B4-BE49-F238E27FC236}">
                <a16:creationId xmlns:a16="http://schemas.microsoft.com/office/drawing/2014/main" id="{CF5FC51D-CA69-935F-A187-57290448E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5DB2B7-63B5-BEF7-8BD8-EFA105A4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Forecasting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on </a:t>
            </a:r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different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horizons</a:t>
            </a:r>
            <a:endParaRPr lang="da-DK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EA45E5-729F-7AF8-FF29-6DF6BB8A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1690688"/>
            <a:ext cx="759142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17226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82F78E0C-2D41-CF46-6913-FB1687832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6FD05-BD03-06A0-74CE-98D9409E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Thank you for your time! Questions?</a:t>
            </a:r>
          </a:p>
        </p:txBody>
      </p:sp>
    </p:spTree>
    <p:extLst>
      <p:ext uri="{BB962C8B-B14F-4D97-AF65-F5344CB8AC3E}">
        <p14:creationId xmlns:p14="http://schemas.microsoft.com/office/powerpoint/2010/main" val="606484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A3881-E7E5-6468-F1B8-0CB0A7D7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F007D1C-A8EA-619D-3BE9-643DD5AB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illede 4" descr="Person, der holder metal kaffe drypper sammen, med vand gennem filteret med kaffe i keramik kaffedripper">
            <a:extLst>
              <a:ext uri="{FF2B5EF4-FFF2-40B4-BE49-F238E27FC236}">
                <a16:creationId xmlns:a16="http://schemas.microsoft.com/office/drawing/2014/main" id="{71D9562D-AC86-D922-21F4-70CEEB47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98A185A0-FAF7-300F-8D2F-0447DD494A5D}"/>
              </a:ext>
            </a:extLst>
          </p:cNvPr>
          <p:cNvSpPr txBox="1"/>
          <p:nvPr/>
        </p:nvSpPr>
        <p:spPr>
          <a:xfrm>
            <a:off x="6096000" y="5653743"/>
            <a:ext cx="260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Kalman</a:t>
            </a:r>
            <a:endParaRPr lang="en-US" sz="28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30E0B8E-F2C5-BEA9-6408-294B68806D50}"/>
              </a:ext>
            </a:extLst>
          </p:cNvPr>
          <p:cNvSpPr txBox="1"/>
          <p:nvPr/>
        </p:nvSpPr>
        <p:spPr>
          <a:xfrm rot="3550704">
            <a:off x="5444190" y="4861262"/>
            <a:ext cx="260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Inflow</a:t>
            </a:r>
            <a:endParaRPr lang="en-US" sz="28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62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Elarbejde, Elforsyning, Netværkskabler, kable&#10;&#10;Automatisk genereret beskrivelse">
            <a:extLst>
              <a:ext uri="{FF2B5EF4-FFF2-40B4-BE49-F238E27FC236}">
                <a16:creationId xmlns:a16="http://schemas.microsoft.com/office/drawing/2014/main" id="{8D8028DA-EEC9-B077-987E-45055623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F564F-61FC-8B44-69E0-6EE0BB4C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340" y="383373"/>
            <a:ext cx="6021319" cy="64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da-DK" sz="52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Power over speed</a:t>
            </a:r>
            <a:endParaRPr lang="en-US" sz="520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79F9E-4C9D-FACE-509D-684FDBA8F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412465"/>
            <a:ext cx="6096000" cy="421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CA3DF-128B-41F0-14C2-57E144192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800" y="1412465"/>
            <a:ext cx="6108200" cy="42100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019EFF0-7B70-7A5A-6566-792AFEC29EC1}"/>
              </a:ext>
            </a:extLst>
          </p:cNvPr>
          <p:cNvCxnSpPr>
            <a:cxnSpLocks/>
          </p:cNvCxnSpPr>
          <p:nvPr/>
        </p:nvCxnSpPr>
        <p:spPr>
          <a:xfrm flipV="1">
            <a:off x="6083799" y="1412465"/>
            <a:ext cx="0" cy="4210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Elarbejde, Elforsyning, Netværkskabler, kable&#10;&#10;Automatisk genereret beskrivelse">
            <a:extLst>
              <a:ext uri="{FF2B5EF4-FFF2-40B4-BE49-F238E27FC236}">
                <a16:creationId xmlns:a16="http://schemas.microsoft.com/office/drawing/2014/main" id="{8D8028DA-EEC9-B077-987E-45055623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F564F-61FC-8B44-69E0-6EE0BB4C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140" y="378457"/>
            <a:ext cx="6021319" cy="64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da-DK" sz="48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Speed over </a:t>
            </a:r>
            <a:r>
              <a:rPr lang="da-DK" sz="4800" err="1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Outflow</a:t>
            </a:r>
            <a:endParaRPr lang="en-US" sz="480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1BF1E-33A0-1A55-CDD8-A17CD02B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402633"/>
            <a:ext cx="6021319" cy="421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C79CF-F3F4-D332-79F7-0F4D60B0E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800" y="1402633"/>
            <a:ext cx="6108200" cy="42100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019EFF0-7B70-7A5A-6566-792AFEC29EC1}"/>
              </a:ext>
            </a:extLst>
          </p:cNvPr>
          <p:cNvCxnSpPr>
            <a:cxnSpLocks/>
          </p:cNvCxnSpPr>
          <p:nvPr/>
        </p:nvCxnSpPr>
        <p:spPr>
          <a:xfrm flipV="1">
            <a:off x="6096000" y="1402633"/>
            <a:ext cx="12204" cy="4210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9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Data, der vises på skærmen">
            <a:extLst>
              <a:ext uri="{FF2B5EF4-FFF2-40B4-BE49-F238E27FC236}">
                <a16:creationId xmlns:a16="http://schemas.microsoft.com/office/drawing/2014/main" id="{4188FC34-3057-7185-0870-7DE0C035C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stA="47000" endPos="2000" dist="50800" dir="5400000" sy="-100000" algn="bl" rotWithShape="0"/>
          </a:effec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54506B7E-E995-8166-1706-DFE0C89F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Exploring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the data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52EA483-E991-7392-13BE-5A8010795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8594"/>
            <a:ext cx="4649787" cy="5762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Segoe UI BOLD"/>
                <a:cs typeface="Segoe UI Light" panose="020B0502040204020203" pitchFamily="34" charset="0"/>
              </a:rPr>
              <a:t>Choosing time interval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AE104B-924F-057D-2783-C50432BAC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68458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 days with consistent data</a:t>
            </a:r>
          </a:p>
          <a:p>
            <a:endParaRPr lang="da-DK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df_scaled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"2023-01-27"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"2023-01-30"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df_scaled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"2023-02-27"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"2023-03-02"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4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Elarbejde, Elforsyning, Netværkskabler, kable&#10;&#10;Automatisk genereret beskrivelse">
            <a:extLst>
              <a:ext uri="{FF2B5EF4-FFF2-40B4-BE49-F238E27FC236}">
                <a16:creationId xmlns:a16="http://schemas.microsoft.com/office/drawing/2014/main" id="{8D8028DA-EEC9-B077-987E-45055623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F564F-61FC-8B44-69E0-6EE0BB4C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974" y="378457"/>
            <a:ext cx="6420052" cy="64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da-DK" sz="5400" err="1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Outflow</a:t>
            </a:r>
            <a:r>
              <a:rPr lang="da-DK" sz="54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over power</a:t>
            </a:r>
            <a:endParaRPr lang="en-US" sz="520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27B10-B7A1-9CBD-75A2-7CB8B56F3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2633"/>
            <a:ext cx="6096000" cy="421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20440-B79B-6F45-DB6A-C2FA7E8E9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800" y="1402633"/>
            <a:ext cx="6108200" cy="42100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019EFF0-7B70-7A5A-6566-792AFEC29EC1}"/>
              </a:ext>
            </a:extLst>
          </p:cNvPr>
          <p:cNvCxnSpPr>
            <a:cxnSpLocks/>
          </p:cNvCxnSpPr>
          <p:nvPr/>
        </p:nvCxnSpPr>
        <p:spPr>
          <a:xfrm flipV="1">
            <a:off x="6083799" y="1402633"/>
            <a:ext cx="12201" cy="4210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9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74BB-3D1A-95E1-986C-931FEE49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15" y="71021"/>
            <a:ext cx="10515600" cy="687511"/>
          </a:xfrm>
        </p:spPr>
        <p:txBody>
          <a:bodyPr>
            <a:normAutofit fontScale="90000"/>
          </a:bodyPr>
          <a:lstStyle/>
          <a:p>
            <a:r>
              <a:rPr lang="en-US"/>
              <a:t>All the errors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57CFE8-8D49-B69D-753D-078F246AA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748018"/>
              </p:ext>
            </p:extLst>
          </p:nvPr>
        </p:nvGraphicFramePr>
        <p:xfrm>
          <a:off x="509230" y="759963"/>
          <a:ext cx="542228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457">
                  <a:extLst>
                    <a:ext uri="{9D8B030D-6E8A-4147-A177-3AD203B41FA5}">
                      <a16:colId xmlns:a16="http://schemas.microsoft.com/office/drawing/2014/main" val="2472780314"/>
                    </a:ext>
                  </a:extLst>
                </a:gridCol>
                <a:gridCol w="1084457">
                  <a:extLst>
                    <a:ext uri="{9D8B030D-6E8A-4147-A177-3AD203B41FA5}">
                      <a16:colId xmlns:a16="http://schemas.microsoft.com/office/drawing/2014/main" val="3970474413"/>
                    </a:ext>
                  </a:extLst>
                </a:gridCol>
                <a:gridCol w="1084457">
                  <a:extLst>
                    <a:ext uri="{9D8B030D-6E8A-4147-A177-3AD203B41FA5}">
                      <a16:colId xmlns:a16="http://schemas.microsoft.com/office/drawing/2014/main" val="1577076253"/>
                    </a:ext>
                  </a:extLst>
                </a:gridCol>
                <a:gridCol w="1084457">
                  <a:extLst>
                    <a:ext uri="{9D8B030D-6E8A-4147-A177-3AD203B41FA5}">
                      <a16:colId xmlns:a16="http://schemas.microsoft.com/office/drawing/2014/main" val="2251224522"/>
                    </a:ext>
                  </a:extLst>
                </a:gridCol>
                <a:gridCol w="1084457">
                  <a:extLst>
                    <a:ext uri="{9D8B030D-6E8A-4147-A177-3AD203B41FA5}">
                      <a16:colId xmlns:a16="http://schemas.microsoft.com/office/drawing/2014/main" val="2178272443"/>
                    </a:ext>
                  </a:extLst>
                </a:gridCol>
              </a:tblGrid>
              <a:tr h="401354">
                <a:tc>
                  <a:txBody>
                    <a:bodyPr/>
                    <a:lstStyle/>
                    <a:p>
                      <a:r>
                        <a:rPr lang="en-US" sz="1000" noProof="0"/>
                        <a:t>Static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Mean Absolute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/>
                        <a:t>Mean Square Error</a:t>
                      </a:r>
                    </a:p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/>
                        <a:t>Root Mean Square Error</a:t>
                      </a:r>
                    </a:p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/>
                        <a:t>Root Relative Square Error</a:t>
                      </a:r>
                    </a:p>
                    <a:p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207386"/>
                  </a:ext>
                </a:extLst>
              </a:tr>
              <a:tr h="280948">
                <a:tc>
                  <a:txBody>
                    <a:bodyPr/>
                    <a:lstStyle/>
                    <a:p>
                      <a:r>
                        <a:rPr lang="en-US" sz="1000" noProof="0"/>
                        <a:t>Power&amp;Speed Pump1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190171"/>
                  </a:ext>
                </a:extLst>
              </a:tr>
              <a:tr h="280948">
                <a:tc>
                  <a:txBody>
                    <a:bodyPr/>
                    <a:lstStyle/>
                    <a:p>
                      <a:r>
                        <a:rPr lang="en-US" sz="1000" noProof="0"/>
                        <a:t>Power&amp;Speed Pump4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i="1"/>
                        <a:t>0.72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i="1"/>
                        <a:t>0.82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i="1"/>
                        <a:t>0.91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0.23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701006"/>
                  </a:ext>
                </a:extLst>
              </a:tr>
              <a:tr h="280948">
                <a:tc>
                  <a:txBody>
                    <a:bodyPr/>
                    <a:lstStyle/>
                    <a:p>
                      <a:r>
                        <a:rPr lang="en-US" sz="1000" noProof="0"/>
                        <a:t>Speed&amp;Outflow Pump1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8.60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128.58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11.34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i="1"/>
                        <a:t>0.19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582087"/>
                  </a:ext>
                </a:extLst>
              </a:tr>
              <a:tr h="280948">
                <a:tc>
                  <a:txBody>
                    <a:bodyPr/>
                    <a:lstStyle/>
                    <a:p>
                      <a:r>
                        <a:rPr lang="da-DK" sz="1000"/>
                        <a:t>Speed&amp;Outflow Pump4</a:t>
                      </a:r>
                      <a:endParaRPr lang="en-GB" sz="10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11.90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260.89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16.15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0.23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314160"/>
                  </a:ext>
                </a:extLst>
              </a:tr>
              <a:tr h="280948">
                <a:tc>
                  <a:txBody>
                    <a:bodyPr/>
                    <a:lstStyle/>
                    <a:p>
                      <a:r>
                        <a:rPr lang="en-US" sz="1000" noProof="0"/>
                        <a:t>Outflow&amp;Power Pump1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15.25</a:t>
                      </a:r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370.42</a:t>
                      </a:r>
                      <a:endParaRPr lang="en-GB" sz="10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19.25</a:t>
                      </a:r>
                      <a:endParaRPr lang="en-GB" sz="10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0.32</a:t>
                      </a:r>
                      <a:endParaRPr lang="en-GB" sz="10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529993"/>
                  </a:ext>
                </a:extLst>
              </a:tr>
              <a:tr h="280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/>
                        <a:t>Outflow&amp;Power Pump4</a:t>
                      </a:r>
                      <a:endParaRPr lang="en-GB" sz="10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18.44</a:t>
                      </a:r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/>
                        <a:t>546.54</a:t>
                      </a:r>
                      <a:endParaRPr lang="en-GB" sz="1000"/>
                    </a:p>
                    <a:p>
                      <a:pPr algn="ctr"/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23.38</a:t>
                      </a:r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0.34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28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B7AB03-FA58-1789-B16A-F1886A68A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64267"/>
              </p:ext>
            </p:extLst>
          </p:nvPr>
        </p:nvGraphicFramePr>
        <p:xfrm>
          <a:off x="6260483" y="759964"/>
          <a:ext cx="542228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457">
                  <a:extLst>
                    <a:ext uri="{9D8B030D-6E8A-4147-A177-3AD203B41FA5}">
                      <a16:colId xmlns:a16="http://schemas.microsoft.com/office/drawing/2014/main" val="1372273906"/>
                    </a:ext>
                  </a:extLst>
                </a:gridCol>
                <a:gridCol w="1084457">
                  <a:extLst>
                    <a:ext uri="{9D8B030D-6E8A-4147-A177-3AD203B41FA5}">
                      <a16:colId xmlns:a16="http://schemas.microsoft.com/office/drawing/2014/main" val="4037239719"/>
                    </a:ext>
                  </a:extLst>
                </a:gridCol>
                <a:gridCol w="1084457">
                  <a:extLst>
                    <a:ext uri="{9D8B030D-6E8A-4147-A177-3AD203B41FA5}">
                      <a16:colId xmlns:a16="http://schemas.microsoft.com/office/drawing/2014/main" val="1145849783"/>
                    </a:ext>
                  </a:extLst>
                </a:gridCol>
                <a:gridCol w="1084457">
                  <a:extLst>
                    <a:ext uri="{9D8B030D-6E8A-4147-A177-3AD203B41FA5}">
                      <a16:colId xmlns:a16="http://schemas.microsoft.com/office/drawing/2014/main" val="2338970929"/>
                    </a:ext>
                  </a:extLst>
                </a:gridCol>
                <a:gridCol w="1084457">
                  <a:extLst>
                    <a:ext uri="{9D8B030D-6E8A-4147-A177-3AD203B41FA5}">
                      <a16:colId xmlns:a16="http://schemas.microsoft.com/office/drawing/2014/main" val="3893259427"/>
                    </a:ext>
                  </a:extLst>
                </a:gridCol>
              </a:tblGrid>
              <a:tr h="521479">
                <a:tc>
                  <a:txBody>
                    <a:bodyPr/>
                    <a:lstStyle/>
                    <a:p>
                      <a:r>
                        <a:rPr lang="en-US" sz="1000" noProof="0"/>
                        <a:t>Dynamic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Mean Absolute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/>
                        <a:t>Mean Square Error</a:t>
                      </a:r>
                    </a:p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/>
                        <a:t>Root Mean Square Error</a:t>
                      </a:r>
                    </a:p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/>
                        <a:t>Root Relative Square Error</a:t>
                      </a:r>
                    </a:p>
                    <a:p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513067"/>
                  </a:ext>
                </a:extLst>
              </a:tr>
              <a:tr h="376624">
                <a:tc>
                  <a:txBody>
                    <a:bodyPr/>
                    <a:lstStyle/>
                    <a:p>
                      <a:r>
                        <a:rPr lang="en-US" sz="1000" noProof="0" err="1"/>
                        <a:t>Power&amp;Speed</a:t>
                      </a:r>
                      <a:r>
                        <a:rPr lang="en-US" sz="1000" noProof="0"/>
                        <a:t> Pump1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b="0" i="1"/>
                        <a:t>1.20</a:t>
                      </a:r>
                      <a:endParaRPr lang="en-GB" sz="1000" b="0" i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b="0" i="1"/>
                        <a:t>1.57</a:t>
                      </a:r>
                      <a:endParaRPr lang="en-GB" sz="1000" b="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b="0" i="1"/>
                        <a:t>2.47</a:t>
                      </a:r>
                      <a:endParaRPr lang="en-GB" sz="1000" b="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0.37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39906"/>
                  </a:ext>
                </a:extLst>
              </a:tr>
              <a:tr h="376624">
                <a:tc>
                  <a:txBody>
                    <a:bodyPr/>
                    <a:lstStyle/>
                    <a:p>
                      <a:r>
                        <a:rPr lang="en-US" sz="1000" noProof="0"/>
                        <a:t>Power&amp;Speed Pump4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1.64</a:t>
                      </a:r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3.04</a:t>
                      </a:r>
                      <a:endParaRPr lang="en-GB" sz="10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9.23</a:t>
                      </a:r>
                      <a:endParaRPr lang="en-GB" sz="10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/>
                        <a:t>0.82</a:t>
                      </a:r>
                      <a:endParaRPr lang="en-GB" sz="10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828394"/>
                  </a:ext>
                </a:extLst>
              </a:tr>
              <a:tr h="376624">
                <a:tc>
                  <a:txBody>
                    <a:bodyPr/>
                    <a:lstStyle/>
                    <a:p>
                      <a:r>
                        <a:rPr lang="en-US" sz="1000" noProof="0"/>
                        <a:t>Speed&amp;Outflow Pump1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25.48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1118.57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33.45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0.53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68212243"/>
                  </a:ext>
                </a:extLst>
              </a:tr>
              <a:tr h="376624">
                <a:tc>
                  <a:txBody>
                    <a:bodyPr/>
                    <a:lstStyle/>
                    <a:p>
                      <a:r>
                        <a:rPr lang="da-DK" sz="1000" err="1"/>
                        <a:t>Speed&amp;Outflow</a:t>
                      </a:r>
                      <a:r>
                        <a:rPr lang="da-DK" sz="1000"/>
                        <a:t> Pump4</a:t>
                      </a:r>
                      <a:endParaRPr lang="en-GB" sz="10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15.89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823.27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28.69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0.56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472094"/>
                  </a:ext>
                </a:extLst>
              </a:tr>
              <a:tr h="376624">
                <a:tc>
                  <a:txBody>
                    <a:bodyPr/>
                    <a:lstStyle/>
                    <a:p>
                      <a:r>
                        <a:rPr lang="en-US" sz="1000" noProof="0"/>
                        <a:t>Outflow&amp;Power Pump1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13.70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342.54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18.51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i="1"/>
                        <a:t>0.31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93857"/>
                  </a:ext>
                </a:extLst>
              </a:tr>
              <a:tr h="3766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/>
                        <a:t>Outflow&amp;Power Pump4</a:t>
                      </a:r>
                      <a:endParaRPr lang="en-GB" sz="10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41.53</a:t>
                      </a:r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2862.18</a:t>
                      </a:r>
                      <a:endParaRPr lang="en-GB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53.50</a:t>
                      </a:r>
                      <a:endParaRPr lang="en-GB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0.79</a:t>
                      </a:r>
                      <a:endParaRPr lang="en-GB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45277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19B849-C043-3A3C-2931-1AA259CC0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381"/>
              </p:ext>
            </p:extLst>
          </p:nvPr>
        </p:nvGraphicFramePr>
        <p:xfrm>
          <a:off x="509228" y="3853831"/>
          <a:ext cx="2168914" cy="150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457">
                  <a:extLst>
                    <a:ext uri="{9D8B030D-6E8A-4147-A177-3AD203B41FA5}">
                      <a16:colId xmlns:a16="http://schemas.microsoft.com/office/drawing/2014/main" val="1372273906"/>
                    </a:ext>
                  </a:extLst>
                </a:gridCol>
                <a:gridCol w="1084457">
                  <a:extLst>
                    <a:ext uri="{9D8B030D-6E8A-4147-A177-3AD203B41FA5}">
                      <a16:colId xmlns:a16="http://schemas.microsoft.com/office/drawing/2014/main" val="1145849783"/>
                    </a:ext>
                  </a:extLst>
                </a:gridCol>
              </a:tblGrid>
              <a:tr h="401354">
                <a:tc>
                  <a:txBody>
                    <a:bodyPr/>
                    <a:lstStyle/>
                    <a:p>
                      <a:r>
                        <a:rPr lang="en-US" sz="1000" noProof="0"/>
                        <a:t>Neural Network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/>
                        <a:t>Mean Square Error</a:t>
                      </a:r>
                    </a:p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33513067"/>
                  </a:ext>
                </a:extLst>
              </a:tr>
              <a:tr h="280948">
                <a:tc>
                  <a:txBody>
                    <a:bodyPr/>
                    <a:lstStyle/>
                    <a:p>
                      <a:r>
                        <a:rPr lang="en-US" sz="1000" noProof="0"/>
                        <a:t>Height&amp;Outflow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/>
                        <a:t>0.006501</a:t>
                      </a:r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2639906"/>
                  </a:ext>
                </a:extLst>
              </a:tr>
              <a:tr h="280948">
                <a:tc>
                  <a:txBody>
                    <a:bodyPr/>
                    <a:lstStyle/>
                    <a:p>
                      <a:r>
                        <a:rPr lang="en-US" sz="1000" noProof="0"/>
                        <a:t>Height&amp;Speed Pump1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0.199171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8212243"/>
                  </a:ext>
                </a:extLst>
              </a:tr>
              <a:tr h="280948">
                <a:tc>
                  <a:txBody>
                    <a:bodyPr/>
                    <a:lstStyle/>
                    <a:p>
                      <a:r>
                        <a:rPr lang="en-US" sz="1000" noProof="0"/>
                        <a:t>Outflow&amp;Inflow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0.040524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3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96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Data, der vises på skærmen">
            <a:extLst>
              <a:ext uri="{FF2B5EF4-FFF2-40B4-BE49-F238E27FC236}">
                <a16:creationId xmlns:a16="http://schemas.microsoft.com/office/drawing/2014/main" id="{4188FC34-3057-7185-0870-7DE0C035C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stA="47000" endPos="2000" dist="50800" dir="5400000" sy="-100000" algn="bl" rotWithShape="0"/>
          </a:effec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54506B7E-E995-8166-1706-DFE0C89F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Exploring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the data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DC8B6AB6-091A-FA3F-1C6B-B5D9A7C198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0" t="33247" b="12231"/>
          <a:stretch/>
        </p:blipFill>
        <p:spPr>
          <a:xfrm>
            <a:off x="516639" y="2621280"/>
            <a:ext cx="11158721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0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Data, der vises på skærmen">
            <a:extLst>
              <a:ext uri="{FF2B5EF4-FFF2-40B4-BE49-F238E27FC236}">
                <a16:creationId xmlns:a16="http://schemas.microsoft.com/office/drawing/2014/main" id="{4188FC34-3057-7185-0870-7DE0C035C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stA="47000" endPos="2000" dist="50800" dir="5400000" sy="-100000" algn="bl" rotWithShape="0"/>
          </a:effec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54506B7E-E995-8166-1706-DFE0C89F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Exploring</a:t>
            </a:r>
            <a:r>
              <a:rPr lang="da-DK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the data</a:t>
            </a:r>
            <a:endParaRPr lang="en-US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A0D977-771D-BD55-A61C-EEF52BB2E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83188" cy="82391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Segoe UI BOLD"/>
                <a:cs typeface="Segoe UI Light" panose="020B0502040204020203" pitchFamily="34" charset="0"/>
              </a:rPr>
              <a:t>Resampling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3B1AB45D-76E8-BF0C-E099-4F71CA264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14600"/>
            <a:ext cx="10515600" cy="368458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Resampling using the mean values for every minute.</a:t>
            </a:r>
          </a:p>
          <a:p>
            <a:pPr marL="0" indent="0">
              <a:buNone/>
            </a:pPr>
            <a:endParaRPr lang="da-DK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pump_station_data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resample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"1T"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42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inary Code Globe">
            <a:extLst>
              <a:ext uri="{FF2B5EF4-FFF2-40B4-BE49-F238E27FC236}">
                <a16:creationId xmlns:a16="http://schemas.microsoft.com/office/drawing/2014/main" id="{FC670480-73AB-E0D1-20A7-3C3535F7C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"/>
          </a:blip>
          <a:srcRect r="1" b="285"/>
          <a:stretch/>
        </p:blipFill>
        <p:spPr>
          <a:xfrm>
            <a:off x="-3047" y="9437"/>
            <a:ext cx="12191999" cy="6857990"/>
          </a:xfrm>
          <a:prstGeom prst="rect">
            <a:avLst/>
          </a:prstGeom>
          <a:effectLst>
            <a:glow rad="50800">
              <a:schemeClr val="accent1">
                <a:alpha val="0"/>
              </a:schemeClr>
            </a:glow>
            <a:outerShdw blurRad="38100" dist="50800" dir="5400000" algn="ctr" rotWithShape="0">
              <a:srgbClr val="000000">
                <a:alpha val="0"/>
              </a:srgbClr>
            </a:outerShdw>
            <a:reflection stA="0" endPos="2000" dist="50800" dir="5400000" sy="-100000" algn="bl" rotWithShape="0"/>
            <a:softEdge rad="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7C0869-5B9F-D76B-2E3B-DA7B5CAD2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/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Static Model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B97FD13-C825-9ACF-CC69-0F16FF53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/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Segoe UI BOLD"/>
              </a:rPr>
              <a:t>Parameter Estimation by Regression</a:t>
            </a:r>
          </a:p>
        </p:txBody>
      </p:sp>
    </p:spTree>
    <p:extLst>
      <p:ext uri="{BB962C8B-B14F-4D97-AF65-F5344CB8AC3E}">
        <p14:creationId xmlns:p14="http://schemas.microsoft.com/office/powerpoint/2010/main" val="174162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A6032A3B-F368-7932-C737-E1E66050E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" stA="0" endPos="70000" dir="5400000" sy="-100000" algn="bl" rotWithShape="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7C0869-5B9F-D76B-2E3B-DA7B5CAD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229" y="2766218"/>
            <a:ext cx="10515600" cy="1325563"/>
          </a:xfrm>
          <a:effectLst/>
        </p:spPr>
        <p:txBody>
          <a:bodyPr>
            <a:normAutofit/>
          </a:bodyPr>
          <a:lstStyle/>
          <a:p>
            <a:r>
              <a:rPr lang="da-DK" sz="52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Power over speed</a:t>
            </a:r>
            <a:endParaRPr lang="en-US" sz="520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Pladsholder til indhold 24" descr="Et billede, der indeholder tekst, Kurve, skærmbillede, linje/række&#10;&#10;Beskrivelsen er genereret automatisk">
            <a:extLst>
              <a:ext uri="{FF2B5EF4-FFF2-40B4-BE49-F238E27FC236}">
                <a16:creationId xmlns:a16="http://schemas.microsoft.com/office/drawing/2014/main" id="{D31E78A4-50A9-F6D7-7682-F7B8135CC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237218" y="1633092"/>
            <a:ext cx="5777577" cy="3545332"/>
          </a:xfrm>
        </p:spPr>
      </p:pic>
      <p:pic>
        <p:nvPicPr>
          <p:cNvPr id="15" name="Pladsholder til indhold 14" descr="Et billede, der indeholder tekst, Kurve, skærmbillede, linje/række&#10;&#10;Beskrivelsen er genereret automatisk">
            <a:extLst>
              <a:ext uri="{FF2B5EF4-FFF2-40B4-BE49-F238E27FC236}">
                <a16:creationId xmlns:a16="http://schemas.microsoft.com/office/drawing/2014/main" id="{458F224C-4592-D3EC-CF01-1C5A02D018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6185394" y="1633091"/>
            <a:ext cx="5762329" cy="3540844"/>
          </a:xfrm>
        </p:spPr>
      </p:pic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DCD615A3-3D70-2790-3FEB-F22B624F2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39613"/>
              </p:ext>
            </p:extLst>
          </p:nvPr>
        </p:nvGraphicFramePr>
        <p:xfrm>
          <a:off x="8465155" y="5253424"/>
          <a:ext cx="183900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501">
                  <a:extLst>
                    <a:ext uri="{9D8B030D-6E8A-4147-A177-3AD203B41FA5}">
                      <a16:colId xmlns:a16="http://schemas.microsoft.com/office/drawing/2014/main" val="1207844548"/>
                    </a:ext>
                  </a:extLst>
                </a:gridCol>
                <a:gridCol w="919501">
                  <a:extLst>
                    <a:ext uri="{9D8B030D-6E8A-4147-A177-3AD203B41FA5}">
                      <a16:colId xmlns:a16="http://schemas.microsoft.com/office/drawing/2014/main" val="2984612839"/>
                    </a:ext>
                  </a:extLst>
                </a:gridCol>
              </a:tblGrid>
              <a:tr h="298646">
                <a:tc>
                  <a:txBody>
                    <a:bodyPr/>
                    <a:lstStyle/>
                    <a:p>
                      <a:pPr algn="l" rtl="0" fontAlgn="base"/>
                      <a:r>
                        <a:rPr lang="da-DK" sz="1800" b="0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MSE</a:t>
                      </a:r>
                      <a:endParaRPr lang="da-DK" b="1" i="0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a-DK" sz="1800" b="0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1.14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865019"/>
                  </a:ext>
                </a:extLst>
              </a:tr>
              <a:tr h="298646">
                <a:tc>
                  <a:txBody>
                    <a:bodyPr/>
                    <a:lstStyle/>
                    <a:p>
                      <a:pPr algn="l" rtl="0" fontAlgn="base"/>
                      <a:r>
                        <a:rPr lang="da-DK" sz="1800" b="0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RMSE</a:t>
                      </a:r>
                      <a:endParaRPr lang="da-DK" b="0" i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a-DK" sz="1800" b="0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1.07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139518"/>
                  </a:ext>
                </a:extLst>
              </a:tr>
              <a:tr h="298646">
                <a:tc>
                  <a:txBody>
                    <a:bodyPr/>
                    <a:lstStyle/>
                    <a:p>
                      <a:pPr algn="l" rtl="0" fontAlgn="base"/>
                      <a:r>
                        <a:rPr lang="da-DK" sz="1800" b="0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MAE</a:t>
                      </a:r>
                      <a:endParaRPr lang="da-DK" b="0" i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a-DK" sz="1800" b="0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0.77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56067"/>
                  </a:ext>
                </a:extLst>
              </a:tr>
              <a:tr h="298646">
                <a:tc>
                  <a:txBody>
                    <a:bodyPr/>
                    <a:lstStyle/>
                    <a:p>
                      <a:pPr algn="l" rtl="0" fontAlgn="base"/>
                      <a:r>
                        <a:rPr lang="da-DK" sz="1800" b="0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RRSE</a:t>
                      </a:r>
                      <a:endParaRPr lang="da-DK" b="0" i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a-DK" sz="1800" b="0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0.27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687360"/>
                  </a:ext>
                </a:extLst>
              </a:tr>
            </a:tbl>
          </a:graphicData>
        </a:graphic>
      </p:graphicFrame>
      <p:pic>
        <p:nvPicPr>
          <p:cNvPr id="16" name="Billede 15" descr="Et billede, der indeholder tekst, Kurve, skærmbillede, linje/række&#10;&#10;Beskrivelsen er genereret automatisk">
            <a:extLst>
              <a:ext uri="{FF2B5EF4-FFF2-40B4-BE49-F238E27FC236}">
                <a16:creationId xmlns:a16="http://schemas.microsoft.com/office/drawing/2014/main" id="{D14564E6-67A7-7F67-83FE-82123AEC6A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452" y="1633091"/>
            <a:ext cx="5762329" cy="3540844"/>
          </a:xfrm>
          <a:prstGeom prst="rect">
            <a:avLst/>
          </a:prstGeom>
        </p:spPr>
      </p:pic>
      <p:graphicFrame>
        <p:nvGraphicFramePr>
          <p:cNvPr id="20" name="Tabel 19">
            <a:extLst>
              <a:ext uri="{FF2B5EF4-FFF2-40B4-BE49-F238E27FC236}">
                <a16:creationId xmlns:a16="http://schemas.microsoft.com/office/drawing/2014/main" id="{7CFB49A4-B73C-E8D1-0DCD-7B303CBB7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42101"/>
              </p:ext>
            </p:extLst>
          </p:nvPr>
        </p:nvGraphicFramePr>
        <p:xfrm>
          <a:off x="9398938" y="5256468"/>
          <a:ext cx="1849140" cy="147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70">
                  <a:extLst>
                    <a:ext uri="{9D8B030D-6E8A-4147-A177-3AD203B41FA5}">
                      <a16:colId xmlns:a16="http://schemas.microsoft.com/office/drawing/2014/main" val="1669039885"/>
                    </a:ext>
                  </a:extLst>
                </a:gridCol>
                <a:gridCol w="924570">
                  <a:extLst>
                    <a:ext uri="{9D8B030D-6E8A-4147-A177-3AD203B41FA5}">
                      <a16:colId xmlns:a16="http://schemas.microsoft.com/office/drawing/2014/main" val="143047164"/>
                    </a:ext>
                  </a:extLst>
                </a:gridCol>
              </a:tblGrid>
              <a:tr h="357611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MSE</a:t>
                      </a:r>
                      <a:endParaRPr lang="da-DK" b="1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0.82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76412"/>
                  </a:ext>
                </a:extLst>
              </a:tr>
              <a:tr h="372387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RMSE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0.91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1265"/>
                  </a:ext>
                </a:extLst>
              </a:tr>
              <a:tr h="357611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MAE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0.72</a:t>
                      </a:r>
                      <a:endParaRPr lang="da-DK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827700"/>
                  </a:ext>
                </a:extLst>
              </a:tr>
              <a:tr h="372387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RRSE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0.23</a:t>
                      </a:r>
                      <a:endParaRPr lang="da-DK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816344"/>
                  </a:ext>
                </a:extLst>
              </a:tr>
            </a:tbl>
          </a:graphicData>
        </a:graphic>
      </p:graphicFrame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6D061309-68EA-2413-83FC-230753B2A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32717"/>
              </p:ext>
            </p:extLst>
          </p:nvPr>
        </p:nvGraphicFramePr>
        <p:xfrm>
          <a:off x="2131584" y="5286692"/>
          <a:ext cx="19888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422">
                  <a:extLst>
                    <a:ext uri="{9D8B030D-6E8A-4147-A177-3AD203B41FA5}">
                      <a16:colId xmlns:a16="http://schemas.microsoft.com/office/drawing/2014/main" val="41617336"/>
                    </a:ext>
                  </a:extLst>
                </a:gridCol>
                <a:gridCol w="994422">
                  <a:extLst>
                    <a:ext uri="{9D8B030D-6E8A-4147-A177-3AD203B41FA5}">
                      <a16:colId xmlns:a16="http://schemas.microsoft.com/office/drawing/2014/main" val="3056918980"/>
                    </a:ext>
                  </a:extLst>
                </a:gridCol>
              </a:tblGrid>
              <a:tr h="328876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MSE</a:t>
                      </a:r>
                      <a:endParaRPr lang="da-DK" b="1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1.38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064292"/>
                  </a:ext>
                </a:extLst>
              </a:tr>
              <a:tr h="362898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RMSE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1.17</a:t>
                      </a:r>
                      <a:endParaRPr lang="da-DK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860846"/>
                  </a:ext>
                </a:extLst>
              </a:tr>
              <a:tr h="328876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MAE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0.95</a:t>
                      </a:r>
                      <a:endParaRPr lang="da-DK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466948"/>
                  </a:ext>
                </a:extLst>
              </a:tr>
              <a:tr h="362898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RRSE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0.26</a:t>
                      </a:r>
                      <a:endParaRPr lang="da-DK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63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1.48148E-6 L -0.04778 -0.423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2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231 L -0.10768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A6032A3B-F368-7932-C737-E1E66050E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" stA="0" endPos="70000" dir="5400000" sy="-100000" algn="bl" rotWithShape="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7C0869-5B9F-D76B-2E3B-DA7B5CAD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7500"/>
            <a:ext cx="10515600" cy="1325563"/>
          </a:xfrm>
          <a:effectLst/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Outflow over speed</a:t>
            </a:r>
          </a:p>
        </p:txBody>
      </p:sp>
      <p:pic>
        <p:nvPicPr>
          <p:cNvPr id="10" name="Pladsholder til indhold 9" descr="Et billede, der indeholder tekst, skærmbillede, Kurve, linje/række&#10;&#10;Beskrivelsen er genereret automatisk">
            <a:extLst>
              <a:ext uri="{FF2B5EF4-FFF2-40B4-BE49-F238E27FC236}">
                <a16:creationId xmlns:a16="http://schemas.microsoft.com/office/drawing/2014/main" id="{778C978D-0212-1569-7166-E2D49D6D40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4996" y="1583703"/>
            <a:ext cx="5922580" cy="3519332"/>
          </a:xfrm>
        </p:spPr>
      </p:pic>
      <p:pic>
        <p:nvPicPr>
          <p:cNvPr id="15" name="Pladsholder til indhold 14" descr="Et billede, der indeholder tekst, skærmbillede, Kurve, linje/række&#10;&#10;Beskrivelsen er genereret automatisk">
            <a:extLst>
              <a:ext uri="{FF2B5EF4-FFF2-40B4-BE49-F238E27FC236}">
                <a16:creationId xmlns:a16="http://schemas.microsoft.com/office/drawing/2014/main" id="{F0974B22-40AD-E1E5-E09E-EE42818EE4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6096000" y="1583702"/>
            <a:ext cx="5922578" cy="3519331"/>
          </a:xfrm>
        </p:spPr>
      </p:pic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E7739878-A90B-AFDB-B2E3-EBAEA93BE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81720"/>
              </p:ext>
            </p:extLst>
          </p:nvPr>
        </p:nvGraphicFramePr>
        <p:xfrm>
          <a:off x="2122549" y="5276545"/>
          <a:ext cx="199918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591">
                  <a:extLst>
                    <a:ext uri="{9D8B030D-6E8A-4147-A177-3AD203B41FA5}">
                      <a16:colId xmlns:a16="http://schemas.microsoft.com/office/drawing/2014/main" val="2154908050"/>
                    </a:ext>
                  </a:extLst>
                </a:gridCol>
                <a:gridCol w="999591">
                  <a:extLst>
                    <a:ext uri="{9D8B030D-6E8A-4147-A177-3AD203B41FA5}">
                      <a16:colId xmlns:a16="http://schemas.microsoft.com/office/drawing/2014/main" val="1914120205"/>
                    </a:ext>
                  </a:extLst>
                </a:gridCol>
              </a:tblGrid>
              <a:tr h="313550">
                <a:tc>
                  <a:txBody>
                    <a:bodyPr/>
                    <a:lstStyle/>
                    <a:p>
                      <a:pPr algn="l"/>
                      <a:r>
                        <a:rPr lang="da-DK" b="0">
                          <a:solidFill>
                            <a:schemeClr val="bg1"/>
                          </a:solidFill>
                        </a:rPr>
                        <a:t>MSE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b="0">
                          <a:solidFill>
                            <a:schemeClr val="bg1"/>
                          </a:solidFill>
                        </a:rPr>
                        <a:t>128.58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00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a-DK">
                          <a:solidFill>
                            <a:schemeClr val="bg1"/>
                          </a:solidFill>
                        </a:rPr>
                        <a:t>RMSE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>
                          <a:solidFill>
                            <a:schemeClr val="bg1"/>
                          </a:solidFill>
                        </a:rPr>
                        <a:t>11.34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2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a-DK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>
                          <a:solidFill>
                            <a:schemeClr val="bg1"/>
                          </a:solidFill>
                        </a:rPr>
                        <a:t>8.60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531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a-DK">
                          <a:solidFill>
                            <a:schemeClr val="bg1"/>
                          </a:solidFill>
                        </a:rPr>
                        <a:t>RRSE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>
                          <a:solidFill>
                            <a:schemeClr val="bg1"/>
                          </a:solidFill>
                        </a:rPr>
                        <a:t>0.19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581725"/>
                  </a:ext>
                </a:extLst>
              </a:tr>
            </a:tbl>
          </a:graphicData>
        </a:graphic>
      </p:graphicFrame>
      <p:graphicFrame>
        <p:nvGraphicFramePr>
          <p:cNvPr id="18" name="Tabel 17">
            <a:extLst>
              <a:ext uri="{FF2B5EF4-FFF2-40B4-BE49-F238E27FC236}">
                <a16:creationId xmlns:a16="http://schemas.microsoft.com/office/drawing/2014/main" id="{F036B4CA-D4ED-832A-9D09-AC391F8F9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600821"/>
              </p:ext>
            </p:extLst>
          </p:nvPr>
        </p:nvGraphicFramePr>
        <p:xfrm>
          <a:off x="8210228" y="5276545"/>
          <a:ext cx="185922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611">
                  <a:extLst>
                    <a:ext uri="{9D8B030D-6E8A-4147-A177-3AD203B41FA5}">
                      <a16:colId xmlns:a16="http://schemas.microsoft.com/office/drawing/2014/main" val="1468470460"/>
                    </a:ext>
                  </a:extLst>
                </a:gridCol>
                <a:gridCol w="929611">
                  <a:extLst>
                    <a:ext uri="{9D8B030D-6E8A-4147-A177-3AD203B41FA5}">
                      <a16:colId xmlns:a16="http://schemas.microsoft.com/office/drawing/2014/main" val="340210661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MSE</a:t>
                      </a:r>
                      <a:endParaRPr lang="da-DK" b="1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 b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260.89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93916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RMSE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16.15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31609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MAE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11.90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3521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RRSE</a:t>
                      </a:r>
                      <a:endParaRPr lang="da-DK"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da-DK" sz="18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0.23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44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44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556 -0.436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1564</Words>
  <Application>Microsoft Office PowerPoint</Application>
  <PresentationFormat>Widescreen</PresentationFormat>
  <Paragraphs>439</Paragraphs>
  <Slides>41</Slides>
  <Notes>36</Notes>
  <HiddenSlides>1</HiddenSlides>
  <MMClips>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Aptos</vt:lpstr>
      <vt:lpstr>Arial</vt:lpstr>
      <vt:lpstr>Calibri</vt:lpstr>
      <vt:lpstr>Calibri Light</vt:lpstr>
      <vt:lpstr>Consolas</vt:lpstr>
      <vt:lpstr>Segoe UI</vt:lpstr>
      <vt:lpstr>Segoe UI Black</vt:lpstr>
      <vt:lpstr>Segoe UI BOLD</vt:lpstr>
      <vt:lpstr>Segoe UI Light</vt:lpstr>
      <vt:lpstr>Kontortema</vt:lpstr>
      <vt:lpstr>Digital Twin</vt:lpstr>
      <vt:lpstr>Introduction</vt:lpstr>
      <vt:lpstr>Exploring the data</vt:lpstr>
      <vt:lpstr>Exploring the data</vt:lpstr>
      <vt:lpstr>Exploring the data</vt:lpstr>
      <vt:lpstr>Exploring the data</vt:lpstr>
      <vt:lpstr>Static Model</vt:lpstr>
      <vt:lpstr>Power over speed</vt:lpstr>
      <vt:lpstr>Outflow over speed</vt:lpstr>
      <vt:lpstr>Outflow over Power</vt:lpstr>
      <vt:lpstr>Dynamic Model</vt:lpstr>
      <vt:lpstr>Power over speed</vt:lpstr>
      <vt:lpstr>PowerPoint Presentation</vt:lpstr>
      <vt:lpstr>Outflow over power</vt:lpstr>
      <vt:lpstr>Kalman filter</vt:lpstr>
      <vt:lpstr>Kalman filter</vt:lpstr>
      <vt:lpstr>Inflow estimation</vt:lpstr>
      <vt:lpstr>PowerPoint Presentation</vt:lpstr>
      <vt:lpstr>PowerPoint Presentation</vt:lpstr>
      <vt:lpstr>PowerPoint Presentation</vt:lpstr>
      <vt:lpstr>Neural Network</vt:lpstr>
      <vt:lpstr>Neural Network</vt:lpstr>
      <vt:lpstr>Neural Network</vt:lpstr>
      <vt:lpstr>Neural Network</vt:lpstr>
      <vt:lpstr>NN1</vt:lpstr>
      <vt:lpstr>NN1</vt:lpstr>
      <vt:lpstr>NN2</vt:lpstr>
      <vt:lpstr>PowerPoint Presentation</vt:lpstr>
      <vt:lpstr>Inflow Data</vt:lpstr>
      <vt:lpstr>NN3</vt:lpstr>
      <vt:lpstr>NN3</vt:lpstr>
      <vt:lpstr>The best model for </vt:lpstr>
      <vt:lpstr>Forecasting on different horizons</vt:lpstr>
      <vt:lpstr>Forecasting on different horizons</vt:lpstr>
      <vt:lpstr>Forecasting on different horizons</vt:lpstr>
      <vt:lpstr>Thank you for your time! Questions?</vt:lpstr>
      <vt:lpstr>PowerPoint Presentation</vt:lpstr>
      <vt:lpstr>Power over speed</vt:lpstr>
      <vt:lpstr>Speed over Outflow</vt:lpstr>
      <vt:lpstr>Outflow over power</vt:lpstr>
      <vt:lpstr>All the errors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Thomas Vibe Hoffmeyer</dc:creator>
  <cp:lastModifiedBy>Andreas Tind Westmann</cp:lastModifiedBy>
  <cp:revision>1</cp:revision>
  <dcterms:created xsi:type="dcterms:W3CDTF">2024-01-16T08:05:39Z</dcterms:created>
  <dcterms:modified xsi:type="dcterms:W3CDTF">2024-01-19T08:39:22Z</dcterms:modified>
</cp:coreProperties>
</file>